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3" r:id="rId15"/>
    <p:sldId id="270" r:id="rId16"/>
    <p:sldId id="274" r:id="rId17"/>
    <p:sldId id="275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972197-6D41-4392-A461-FE32945E67BF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A9B3E-F898-4CE0-A5BF-1D7F7EBDD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29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3EE35-0D5B-402A-9451-ABB9058A9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ADDBA1-C871-4A8B-8B5A-A3217EB4C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F08C0-0945-42A0-BEBD-86084B407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0A5B4-7757-41CE-8264-88F14D6B2151}" type="datetime1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E4B31-4B4B-453F-BB2F-D1B89095E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B585D-86DE-44E5-B43E-2E7049D33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E3762D-0640-4DA5-8DDE-7DFA57B5C7E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610600" y="6356350"/>
            <a:ext cx="1920651" cy="427410"/>
            <a:chOff x="2442855" y="4800529"/>
            <a:chExt cx="7440491" cy="16557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F5978C-21A8-49B0-9E52-644D6BD093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2855" y="4800529"/>
              <a:ext cx="2017598" cy="16557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0CE8D5F-0799-4250-B9B2-F1FD2CF66B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308" y="4800529"/>
              <a:ext cx="4504038" cy="1271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7840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971DF-98DD-429C-BEEE-FAB34C895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060B7D-5494-4E0D-A552-F7792A86A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9287F-589A-481C-892C-27D413B9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9551D-32AE-42B0-9A57-4E80DDB79439}" type="datetime1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4836C-E1E7-45C8-8863-031805391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BAD4D-A671-4133-92A9-309F3B28B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93E284-A993-47EC-A847-EE64EA653B0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610600" y="6356350"/>
            <a:ext cx="1920651" cy="427410"/>
            <a:chOff x="2442855" y="4800529"/>
            <a:chExt cx="7440491" cy="16557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D5A68C-E3E4-4B94-B2F6-39F7C63EF8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2855" y="4800529"/>
              <a:ext cx="2017598" cy="16557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EC1158-8ADD-4972-A3B0-A74EB812EE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308" y="4800529"/>
              <a:ext cx="4504038" cy="1271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9488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5B5726-0864-4FB9-B92E-256D690E0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0247E-2441-4580-ACF4-42EE5C01C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4C68C-3990-4F38-9D56-03CEC1098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D1F35-F284-4EB8-8B4C-AD39B836AB50}" type="datetime1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7F021-B0A5-4555-8CA5-461A3E42A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B6B9F-EFAF-4E09-9D14-B444D6F1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B533B3-AC7E-426E-801F-EF295AE6D46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610600" y="6356350"/>
            <a:ext cx="1920651" cy="427410"/>
            <a:chOff x="2442855" y="4800529"/>
            <a:chExt cx="7440491" cy="16557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BE910E-33BF-4D29-9983-46FE862421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2855" y="4800529"/>
              <a:ext cx="2017598" cy="16557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7609AD-5830-410D-9EB1-4794238634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308" y="4800529"/>
              <a:ext cx="4504038" cy="1271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9310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3EE35-0D5B-402A-9451-ABB9058A9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ADDBA1-C871-4A8B-8B5A-A3217EB4C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F08C0-0945-42A0-BEBD-86084B407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0A5B4-7757-41CE-8264-88F14D6B2151}" type="datetime1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E4B31-4B4B-453F-BB2F-D1B89095E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Practical Deep Learning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B585D-86DE-44E5-B43E-2E7049D33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CB62E9-D546-4E47-81F5-437ECD802D5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610600" y="6356350"/>
            <a:ext cx="1920651" cy="427410"/>
            <a:chOff x="2442855" y="4800529"/>
            <a:chExt cx="7440491" cy="165576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B0FAFA0-B969-4718-AC53-B54FB7E73D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2855" y="4800529"/>
              <a:ext cx="2017598" cy="165576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21165C-47CE-4C0B-BF3C-47FB265E4F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308" y="4800529"/>
              <a:ext cx="4504038" cy="1271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6598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63015-2C0E-4BD8-B997-706DD4AF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3FF8F-EBEB-42BF-99D7-BB0774CE7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42DDA-B731-4815-BEE0-01ECC1924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7069-F3B2-4320-B139-9DC3844DCBEB}" type="datetime1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3ECA2-BE4C-4535-96E8-23AA04B5B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C6704-C8D4-4671-A037-DCBE23134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CF4A18-1102-483A-A8B0-4C8E934ECD2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610600" y="6356350"/>
            <a:ext cx="1920651" cy="427410"/>
            <a:chOff x="2442855" y="4800529"/>
            <a:chExt cx="7440491" cy="16557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1071598-0E0E-49DA-804E-2AE509F932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2855" y="4800529"/>
              <a:ext cx="2017598" cy="16557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0C38B2-F3D7-415A-858E-EC7835FC5D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308" y="4800529"/>
              <a:ext cx="4504038" cy="1271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3737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59171-C0B1-4E37-8B3A-451C0EC3C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9DDD5-CA68-452A-B011-B00FA82DA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FD7EE-782D-4F1C-9DEE-A5B1C548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F838-FEAE-4A5A-B154-EEAA51BBB3BE}" type="datetime1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7DA21-BD9D-4CE8-82DD-44526B73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1C7AD-FE66-406B-975E-128E78F01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11A821-352E-4260-9394-B7F380A1AC7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610600" y="6356350"/>
            <a:ext cx="1920651" cy="427410"/>
            <a:chOff x="2442855" y="4800529"/>
            <a:chExt cx="7440491" cy="165576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14B7CA-3CEE-4336-86AB-0FA3665B41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2855" y="4800529"/>
              <a:ext cx="2017598" cy="16557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E024101-68F1-4FEC-B8F5-EC017C748C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308" y="4800529"/>
              <a:ext cx="4504038" cy="1271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375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846CD-4CB0-46BB-AE95-39029F95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76D2-DFBE-443C-8DC4-C605DF301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0C66C-7A80-4B3B-A5CB-528A3CA30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EAD622-FBDB-4B62-8432-F2D4572F2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2EEA-AC89-4398-AC3F-435D7062513F}" type="datetime1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7AA6F-D4F9-4B79-845A-069482FC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4E33C-B416-42FC-AA89-4E215D11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674A9-76FA-4A96-9C94-853DC099EE5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610600" y="6356350"/>
            <a:ext cx="1920651" cy="427410"/>
            <a:chOff x="2442855" y="4800529"/>
            <a:chExt cx="7440491" cy="16557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ABC9F9-A7FF-4753-BE0C-D46CCA3E63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2855" y="4800529"/>
              <a:ext cx="2017598" cy="16557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390665-37D1-4199-9D14-F14B481ACD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308" y="4800529"/>
              <a:ext cx="4504038" cy="1271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859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588E-9291-4251-9D5A-E0B729E32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29D33-02BD-46BB-8507-15BECF492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E5476-23DA-4F9C-AC0C-33ABB292E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D4FB8B-A033-4028-810D-247AD3E4F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4218A6-77BC-4D3B-AADA-9A8D02D1F2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5E84CF-B423-4EE7-BA1F-A69A338F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328A-70D2-43A6-B835-80246868BD7E}" type="datetime1">
              <a:rPr lang="en-US" smtClean="0"/>
              <a:t>9/27/2018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E763FB-53A5-410B-8526-1B4AD7B09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705DFD-777C-4CC0-9347-68641BC6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5184F2-2F47-46A0-9055-6AA2B2D6113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610600" y="6356350"/>
            <a:ext cx="1920651" cy="427410"/>
            <a:chOff x="2442855" y="4800529"/>
            <a:chExt cx="7440491" cy="165576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2E33055-66FB-47BF-A7E7-9EB042A4B4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2855" y="4800529"/>
              <a:ext cx="2017598" cy="16557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5B71E9C-6179-4D1F-A71C-E39584F179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308" y="4800529"/>
              <a:ext cx="4504038" cy="1271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6844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0C5EA-5D71-486E-AEE0-FE5AC0CB6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840215-9086-42E1-AB1A-E5279096E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D85BA-02F9-4C61-B6F9-8D3C7A7FCF8B}" type="datetime1">
              <a:rPr lang="en-US" smtClean="0"/>
              <a:t>9/27/2018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82F43-986A-4CE7-A9B0-FDC715E80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6E36-399D-47F5-A690-28BB3A4D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F31217-F09A-4C79-8588-D774E1612C7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610600" y="6356350"/>
            <a:ext cx="1920651" cy="427410"/>
            <a:chOff x="2442855" y="4800529"/>
            <a:chExt cx="7440491" cy="16557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C3805F-9A59-4903-9E50-03AA740609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2855" y="4800529"/>
              <a:ext cx="2017598" cy="165576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EA56F9-E7BB-44EC-85FA-B665B08BC6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308" y="4800529"/>
              <a:ext cx="4504038" cy="1271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5117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44D2D-0B14-4A16-BB83-010396492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3AF87-FB9E-4302-9538-E2892F600418}" type="datetime1">
              <a:rPr lang="en-US" smtClean="0"/>
              <a:t>9/27/2018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AE17D-6F86-4497-8153-534962F5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CB8D7-098E-47AA-9A0C-0E5B1982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4642F7-33E1-4859-9ECA-2705B735C9C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610600" y="6356350"/>
            <a:ext cx="1920651" cy="427410"/>
            <a:chOff x="2442855" y="4800529"/>
            <a:chExt cx="7440491" cy="16557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F9A505-B9BA-48A4-8B5E-8043C1667E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2855" y="4800529"/>
              <a:ext cx="2017598" cy="16557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434A01-9825-40C9-B7AD-6F4F2A3C73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308" y="4800529"/>
              <a:ext cx="4504038" cy="1271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543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BA37-2114-4CD3-9494-C2C29577C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FD982-2E01-4E8B-9264-3CEEE697F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43E3FE-3E42-4057-8F1B-C973C5E4E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E3198-2A9C-46A1-A4ED-E4C7A1DAE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01B6-80E7-4856-92D5-918ADB075E32}" type="datetime1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4A907-9EB9-4F20-A53D-8DBD9F3F0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DC6FE-4F4E-4CA0-9402-CC290675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4FFED2-0A44-4852-ADE9-B6DA565078B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610600" y="6356350"/>
            <a:ext cx="1920651" cy="427410"/>
            <a:chOff x="2442855" y="4800529"/>
            <a:chExt cx="7440491" cy="16557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C2145B-B8BA-49A3-BFC2-B162CF0FEC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2855" y="4800529"/>
              <a:ext cx="2017598" cy="16557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2E09FBE-B14E-47A8-AD38-663181CE7B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308" y="4800529"/>
              <a:ext cx="4504038" cy="1271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366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1DD4E-7151-4305-95AE-59364755A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D85CA9-7083-41A3-86ED-7E81230CE4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1C797-1DAC-4BD6-9A8A-AD4D26427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04232-F9F9-41ED-B11D-000EB38E6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2A44-E45C-49C4-A00C-2E2BCF38B4C7}" type="datetime1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C3F7F-0F19-409A-ACB3-C217EA81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3EEA4-1BC6-46AF-B6ED-9F31A563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ADEAD11-3C77-406D-8A0C-0FEABC0A321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610600" y="6356350"/>
            <a:ext cx="1920651" cy="427410"/>
            <a:chOff x="2442855" y="4800529"/>
            <a:chExt cx="7440491" cy="16557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9B6E2B-6F85-4F40-B29A-F40F327632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2855" y="4800529"/>
              <a:ext cx="2017598" cy="16557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E7CCBA2-5960-4151-BEBC-7CA9FAFAA1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308" y="4800529"/>
              <a:ext cx="4504038" cy="1271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59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DC9508-B3FC-47E6-A7FE-73D5D9D6E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FC982-7B66-415D-AB32-1A3F61DD1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D8C26-0E3C-45A7-AA5D-07B57FE2A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98EA8-AD16-48E2-9601-0D08DB881161}" type="datetime1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515C4-61DC-4804-807E-6653983F37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Practical Deep Learning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BD787-D16D-40A9-91F8-6F00B9245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6C24C-DD8D-4C53-A1B5-3C5A11FD7066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DD6A07-D385-4E6A-B40D-E707813AF2BF}"/>
              </a:ext>
            </a:extLst>
          </p:cNvPr>
          <p:cNvGrpSpPr/>
          <p:nvPr/>
        </p:nvGrpSpPr>
        <p:grpSpPr>
          <a:xfrm>
            <a:off x="8610600" y="6356350"/>
            <a:ext cx="2377851" cy="427410"/>
            <a:chOff x="8610600" y="6356350"/>
            <a:chExt cx="2377851" cy="4274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484181-9E46-45BF-94DB-53331B5525D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8610600" y="6356350"/>
              <a:ext cx="1920651" cy="427410"/>
              <a:chOff x="2442855" y="4800529"/>
              <a:chExt cx="7440491" cy="165576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27019F4-EA16-4105-A88E-F295B7211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2855" y="4800529"/>
                <a:ext cx="2017598" cy="165576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1811445-1A04-4BAF-8F2D-529E7313B5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9308" y="4800529"/>
                <a:ext cx="4504038" cy="1271729"/>
              </a:xfrm>
              <a:prstGeom prst="rect">
                <a:avLst/>
              </a:prstGeom>
            </p:spPr>
          </p:pic>
        </p:grpSp>
        <p:pic>
          <p:nvPicPr>
            <p:cNvPr id="12" name="Picture 2" descr="https://upload.wikimedia.org/wikipedia/commons/7/76/VIASM.jpg">
              <a:extLst>
                <a:ext uri="{FF2B5EF4-FFF2-40B4-BE49-F238E27FC236}">
                  <a16:creationId xmlns:a16="http://schemas.microsoft.com/office/drawing/2014/main" id="{29D66BBF-48D2-4C80-A241-B79B30412B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2184" y="6356350"/>
              <a:ext cx="396267" cy="396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8A3F46-6D21-4379-9D2A-CABE46F94D6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610600" y="6356350"/>
            <a:ext cx="1920651" cy="427410"/>
            <a:chOff x="2442855" y="4800529"/>
            <a:chExt cx="7440491" cy="165576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F5380C1-6C58-4A09-A768-FAD2BB7BEB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2855" y="4800529"/>
              <a:ext cx="2017598" cy="16557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0607B22-1F64-4053-A3A8-FFED5F2E93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308" y="4800529"/>
              <a:ext cx="4504038" cy="12717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001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49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11" Type="http://schemas.openxmlformats.org/officeDocument/2006/relationships/image" Target="../media/image15.png"/><Relationship Id="rId15" Type="http://schemas.openxmlformats.org/officeDocument/2006/relationships/image" Target="../media/image37.png"/><Relationship Id="rId10" Type="http://schemas.openxmlformats.org/officeDocument/2006/relationships/image" Target="../media/image14.png"/><Relationship Id="rId9" Type="http://schemas.openxmlformats.org/officeDocument/2006/relationships/image" Target="../media/image13.png"/><Relationship Id="rId1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2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771AB-9362-40E3-82AF-DE60704A3D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D5CB7-B61E-454B-B9A3-A65388D794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Dai Bui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D6B11-1731-48C3-ABED-EAC0C538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9FF4-CDB9-40F6-B1F2-22349ACF1551}" type="datetime1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28422-2649-4B95-87E2-4CAC5A11C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DFBEB-13D9-41E5-99A3-9E6453A4A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765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DDB4-03ED-4A3D-94BE-A6436D57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 Recognition Example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AE3F93-51D3-478C-9256-854679337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500" y="1825625"/>
            <a:ext cx="9029000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6D5A4-D6C0-4C56-BEC6-A6D2A9706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7069-F3B2-4320-B139-9DC3844DCBEB}" type="datetime1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30A6C-44CA-406F-B72C-0D82D566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08DE0-C494-443A-AB5B-7A3CE5CDA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10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AF76B-55B8-4075-88E5-0237E2412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Details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FA5C4D1-F82A-4342-A31E-B82B2D86A7D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2088272"/>
          <a:ext cx="3831079" cy="3719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97">
                  <a:extLst>
                    <a:ext uri="{9D8B030D-6E8A-4147-A177-3AD203B41FA5}">
                      <a16:colId xmlns:a16="http://schemas.microsoft.com/office/drawing/2014/main" val="3557455199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2163012139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924495135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3659049492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3356293491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1477312930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3354116482"/>
                    </a:ext>
                  </a:extLst>
                </a:gridCol>
              </a:tblGrid>
              <a:tr h="5313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00647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451956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933950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186372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884651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651333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29107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37381-9D32-45A0-AEAF-7BD447336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7069-F3B2-4320-B139-9DC3844DCBEB}" type="datetime1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35B91-D202-404A-BAA0-115A74EFD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F13AB-F4AA-424B-8BEC-77C127CD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97ED5F7-4E0B-4E44-A2EC-BCEB5846BAA9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2088272"/>
          <a:ext cx="1641891" cy="1593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97">
                  <a:extLst>
                    <a:ext uri="{9D8B030D-6E8A-4147-A177-3AD203B41FA5}">
                      <a16:colId xmlns:a16="http://schemas.microsoft.com/office/drawing/2014/main" val="3445922800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719041099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3971036227"/>
                    </a:ext>
                  </a:extLst>
                </a:gridCol>
              </a:tblGrid>
              <a:tr h="5313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250711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145937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73977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81B1EB3-9417-432B-9209-7EE186BF0683}"/>
              </a:ext>
            </a:extLst>
          </p:cNvPr>
          <p:cNvSpPr txBox="1"/>
          <p:nvPr/>
        </p:nvSpPr>
        <p:spPr>
          <a:xfrm>
            <a:off x="5359940" y="2054958"/>
            <a:ext cx="2546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 with </a:t>
            </a:r>
            <a:r>
              <a:rPr lang="en-US" dirty="0">
                <a:solidFill>
                  <a:srgbClr val="FF0000"/>
                </a:solidFill>
              </a:rPr>
              <a:t>stride 1</a:t>
            </a:r>
          </a:p>
        </p:txBody>
      </p:sp>
    </p:spTree>
    <p:extLst>
      <p:ext uri="{BB962C8B-B14F-4D97-AF65-F5344CB8AC3E}">
        <p14:creationId xmlns:p14="http://schemas.microsoft.com/office/powerpoint/2010/main" val="169119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0.04427 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27 0.0007 L 0.08971 0.000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71 0.0007 L 0.13515 -0.0006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15 -0.00069 L 0.17825 0.000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AF76B-55B8-4075-88E5-0237E2412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Details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FA5C4D1-F82A-4342-A31E-B82B2D86A7D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2088272"/>
          <a:ext cx="3831079" cy="3719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97">
                  <a:extLst>
                    <a:ext uri="{9D8B030D-6E8A-4147-A177-3AD203B41FA5}">
                      <a16:colId xmlns:a16="http://schemas.microsoft.com/office/drawing/2014/main" val="3557455199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2163012139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924495135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3659049492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3356293491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1477312930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3354116482"/>
                    </a:ext>
                  </a:extLst>
                </a:gridCol>
              </a:tblGrid>
              <a:tr h="5313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00647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451956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933950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186372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884651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651333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29107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37381-9D32-45A0-AEAF-7BD447336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7069-F3B2-4320-B139-9DC3844DCBEB}" type="datetime1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35B91-D202-404A-BAA0-115A74EFD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F13AB-F4AA-424B-8BEC-77C127CD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97ED5F7-4E0B-4E44-A2EC-BCEB5846BAA9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2088272"/>
          <a:ext cx="1641891" cy="1593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97">
                  <a:extLst>
                    <a:ext uri="{9D8B030D-6E8A-4147-A177-3AD203B41FA5}">
                      <a16:colId xmlns:a16="http://schemas.microsoft.com/office/drawing/2014/main" val="3445922800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719041099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3971036227"/>
                    </a:ext>
                  </a:extLst>
                </a:gridCol>
              </a:tblGrid>
              <a:tr h="5313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250711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145937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73977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81B1EB3-9417-432B-9209-7EE186BF0683}"/>
              </a:ext>
            </a:extLst>
          </p:cNvPr>
          <p:cNvSpPr txBox="1"/>
          <p:nvPr/>
        </p:nvSpPr>
        <p:spPr>
          <a:xfrm>
            <a:off x="5359940" y="2054958"/>
            <a:ext cx="2546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 with </a:t>
            </a:r>
            <a:r>
              <a:rPr lang="en-US" dirty="0">
                <a:solidFill>
                  <a:srgbClr val="FF0000"/>
                </a:solidFill>
              </a:rPr>
              <a:t>stride 2</a:t>
            </a:r>
          </a:p>
        </p:txBody>
      </p:sp>
    </p:spTree>
    <p:extLst>
      <p:ext uri="{BB962C8B-B14F-4D97-AF65-F5344CB8AC3E}">
        <p14:creationId xmlns:p14="http://schemas.microsoft.com/office/powerpoint/2010/main" val="355459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0.08971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71 -0.00069 L 0.18073 -0.000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AF76B-55B8-4075-88E5-0237E2412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Padding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FA5C4D1-F82A-4342-A31E-B82B2D86A7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9303102"/>
              </p:ext>
            </p:extLst>
          </p:nvPr>
        </p:nvGraphicFramePr>
        <p:xfrm>
          <a:off x="838198" y="2088273"/>
          <a:ext cx="3928356" cy="4030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84">
                  <a:extLst>
                    <a:ext uri="{9D8B030D-6E8A-4147-A177-3AD203B41FA5}">
                      <a16:colId xmlns:a16="http://schemas.microsoft.com/office/drawing/2014/main" val="3557455199"/>
                    </a:ext>
                  </a:extLst>
                </a:gridCol>
                <a:gridCol w="436484">
                  <a:extLst>
                    <a:ext uri="{9D8B030D-6E8A-4147-A177-3AD203B41FA5}">
                      <a16:colId xmlns:a16="http://schemas.microsoft.com/office/drawing/2014/main" val="2163012139"/>
                    </a:ext>
                  </a:extLst>
                </a:gridCol>
                <a:gridCol w="436484">
                  <a:extLst>
                    <a:ext uri="{9D8B030D-6E8A-4147-A177-3AD203B41FA5}">
                      <a16:colId xmlns:a16="http://schemas.microsoft.com/office/drawing/2014/main" val="924495135"/>
                    </a:ext>
                  </a:extLst>
                </a:gridCol>
                <a:gridCol w="436484">
                  <a:extLst>
                    <a:ext uri="{9D8B030D-6E8A-4147-A177-3AD203B41FA5}">
                      <a16:colId xmlns:a16="http://schemas.microsoft.com/office/drawing/2014/main" val="3659049492"/>
                    </a:ext>
                  </a:extLst>
                </a:gridCol>
                <a:gridCol w="436484">
                  <a:extLst>
                    <a:ext uri="{9D8B030D-6E8A-4147-A177-3AD203B41FA5}">
                      <a16:colId xmlns:a16="http://schemas.microsoft.com/office/drawing/2014/main" val="3356293491"/>
                    </a:ext>
                  </a:extLst>
                </a:gridCol>
                <a:gridCol w="436484">
                  <a:extLst>
                    <a:ext uri="{9D8B030D-6E8A-4147-A177-3AD203B41FA5}">
                      <a16:colId xmlns:a16="http://schemas.microsoft.com/office/drawing/2014/main" val="1006708738"/>
                    </a:ext>
                  </a:extLst>
                </a:gridCol>
                <a:gridCol w="436484">
                  <a:extLst>
                    <a:ext uri="{9D8B030D-6E8A-4147-A177-3AD203B41FA5}">
                      <a16:colId xmlns:a16="http://schemas.microsoft.com/office/drawing/2014/main" val="1765830633"/>
                    </a:ext>
                  </a:extLst>
                </a:gridCol>
                <a:gridCol w="436484">
                  <a:extLst>
                    <a:ext uri="{9D8B030D-6E8A-4147-A177-3AD203B41FA5}">
                      <a16:colId xmlns:a16="http://schemas.microsoft.com/office/drawing/2014/main" val="1477312930"/>
                    </a:ext>
                  </a:extLst>
                </a:gridCol>
                <a:gridCol w="436484">
                  <a:extLst>
                    <a:ext uri="{9D8B030D-6E8A-4147-A177-3AD203B41FA5}">
                      <a16:colId xmlns:a16="http://schemas.microsoft.com/office/drawing/2014/main" val="3354116482"/>
                    </a:ext>
                  </a:extLst>
                </a:gridCol>
              </a:tblGrid>
              <a:tr h="44782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668614"/>
                  </a:ext>
                </a:extLst>
              </a:tr>
              <a:tr h="44782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302761"/>
                  </a:ext>
                </a:extLst>
              </a:tr>
              <a:tr h="44782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00647"/>
                  </a:ext>
                </a:extLst>
              </a:tr>
              <a:tr h="44782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451956"/>
                  </a:ext>
                </a:extLst>
              </a:tr>
              <a:tr h="44782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933950"/>
                  </a:ext>
                </a:extLst>
              </a:tr>
              <a:tr h="44782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186372"/>
                  </a:ext>
                </a:extLst>
              </a:tr>
              <a:tr h="44782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884651"/>
                  </a:ext>
                </a:extLst>
              </a:tr>
              <a:tr h="44782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651333"/>
                  </a:ext>
                </a:extLst>
              </a:tr>
              <a:tr h="447825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29107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37381-9D32-45A0-AEAF-7BD447336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7069-F3B2-4320-B139-9DC3844DCBEB}" type="datetime1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35B91-D202-404A-BAA0-115A74EFD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F13AB-F4AA-424B-8BEC-77C127CD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13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1B1EB3-9417-432B-9209-7EE186BF0683}"/>
              </a:ext>
            </a:extLst>
          </p:cNvPr>
          <p:cNvSpPr txBox="1"/>
          <p:nvPr/>
        </p:nvSpPr>
        <p:spPr>
          <a:xfrm>
            <a:off x="5359940" y="2054958"/>
            <a:ext cx="56794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0 outside of the border of the image</a:t>
            </a:r>
          </a:p>
          <a:p>
            <a:r>
              <a:rPr lang="en-US" dirty="0"/>
              <a:t>7x7 image padded with one more pixel at the border</a:t>
            </a:r>
          </a:p>
          <a:p>
            <a:r>
              <a:rPr lang="en-US" dirty="0"/>
              <a:t>then convolved with one 3x3 filter will produce 7x7 output</a:t>
            </a:r>
          </a:p>
        </p:txBody>
      </p:sp>
    </p:spTree>
    <p:extLst>
      <p:ext uri="{BB962C8B-B14F-4D97-AF65-F5344CB8AC3E}">
        <p14:creationId xmlns:p14="http://schemas.microsoft.com/office/powerpoint/2010/main" val="432666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FFD28-E54E-46AE-8845-338FBBA57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 Example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A5C52-1C89-43AA-A507-8E46C061B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7069-F3B2-4320-B139-9DC3844DCBEB}" type="datetime1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2BD60-49CC-4387-9E92-C7FE8FBA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8836C-7188-491E-84AC-83EE8D69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14</a:t>
            </a:fld>
            <a:endParaRPr lang="en-US"/>
          </a:p>
        </p:txBody>
      </p:sp>
      <p:pic>
        <p:nvPicPr>
          <p:cNvPr id="22" name="Picture 2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A3D0F97-BD74-48A2-BCBC-01821439C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58" y="1535493"/>
            <a:ext cx="4536683" cy="453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55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5238A-D5A2-4BCF-8ECA-5DCE5E9F3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9D4EF539-7EC5-4B89-8FCF-87A398F954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5439843"/>
              </p:ext>
            </p:extLst>
          </p:nvPr>
        </p:nvGraphicFramePr>
        <p:xfrm>
          <a:off x="5119742" y="1569429"/>
          <a:ext cx="3283782" cy="3187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97">
                  <a:extLst>
                    <a:ext uri="{9D8B030D-6E8A-4147-A177-3AD203B41FA5}">
                      <a16:colId xmlns:a16="http://schemas.microsoft.com/office/drawing/2014/main" val="3557455199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2163012139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924495135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3659049492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3356293491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1477312930"/>
                    </a:ext>
                  </a:extLst>
                </a:gridCol>
              </a:tblGrid>
              <a:tr h="5313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00647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451956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933950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186372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884651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651333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C6F952-5C9A-476D-908C-EBBF8504AD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happens if we have too many layers and the activation maps are big?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want to scale it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we scale it down?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each submatrix, say 3x3 as in this case, we replace it with a single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pooling: submatrix is replace with its maximum value, in this case is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pooling: submatrix is replace with its average value, in this case is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665B-B208-481E-A8A4-9DA1C05F7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01B6-80E7-4856-92D5-918ADB075E32}" type="datetime1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04C1F-52B4-4619-971A-3F9E0FF43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CFCF3-72E6-4953-804E-B2FAF328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0ECC771-32BA-48B7-B83D-2FDA387EC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899227"/>
              </p:ext>
            </p:extLst>
          </p:nvPr>
        </p:nvGraphicFramePr>
        <p:xfrm>
          <a:off x="5119742" y="1569429"/>
          <a:ext cx="1641891" cy="1593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97">
                  <a:extLst>
                    <a:ext uri="{9D8B030D-6E8A-4147-A177-3AD203B41FA5}">
                      <a16:colId xmlns:a16="http://schemas.microsoft.com/office/drawing/2014/main" val="3445922800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719041099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3971036227"/>
                    </a:ext>
                  </a:extLst>
                </a:gridCol>
              </a:tblGrid>
              <a:tr h="53130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250711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145937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73977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DD15DBC-436E-471A-BF16-7B0FFE63F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278488"/>
              </p:ext>
            </p:extLst>
          </p:nvPr>
        </p:nvGraphicFramePr>
        <p:xfrm>
          <a:off x="6761633" y="1569429"/>
          <a:ext cx="1641891" cy="1593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97">
                  <a:extLst>
                    <a:ext uri="{9D8B030D-6E8A-4147-A177-3AD203B41FA5}">
                      <a16:colId xmlns:a16="http://schemas.microsoft.com/office/drawing/2014/main" val="3445922800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719041099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3971036227"/>
                    </a:ext>
                  </a:extLst>
                </a:gridCol>
              </a:tblGrid>
              <a:tr h="531306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250711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145937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73977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853DDA3-11FC-4E48-9840-D1DADCE1B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950501"/>
              </p:ext>
            </p:extLst>
          </p:nvPr>
        </p:nvGraphicFramePr>
        <p:xfrm>
          <a:off x="5119742" y="3165931"/>
          <a:ext cx="1641891" cy="1593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97">
                  <a:extLst>
                    <a:ext uri="{9D8B030D-6E8A-4147-A177-3AD203B41FA5}">
                      <a16:colId xmlns:a16="http://schemas.microsoft.com/office/drawing/2014/main" val="3445922800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719041099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3971036227"/>
                    </a:ext>
                  </a:extLst>
                </a:gridCol>
              </a:tblGrid>
              <a:tr h="531306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250711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145937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739774"/>
                  </a:ext>
                </a:extLst>
              </a:tr>
            </a:tbl>
          </a:graphicData>
        </a:graphic>
      </p:graphicFrame>
      <p:sp>
        <p:nvSpPr>
          <p:cNvPr id="15" name="Arrow: Right 14">
            <a:extLst>
              <a:ext uri="{FF2B5EF4-FFF2-40B4-BE49-F238E27FC236}">
                <a16:creationId xmlns:a16="http://schemas.microsoft.com/office/drawing/2014/main" id="{BCD4FAB5-A39D-4A5A-9D8C-28830725128F}"/>
              </a:ext>
            </a:extLst>
          </p:cNvPr>
          <p:cNvSpPr/>
          <p:nvPr/>
        </p:nvSpPr>
        <p:spPr>
          <a:xfrm>
            <a:off x="8592224" y="3133935"/>
            <a:ext cx="632245" cy="1676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A109443-B78E-4899-AA7F-46ED404F0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531645"/>
              </p:ext>
            </p:extLst>
          </p:nvPr>
        </p:nvGraphicFramePr>
        <p:xfrm>
          <a:off x="9579429" y="2686470"/>
          <a:ext cx="1094594" cy="1062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97">
                  <a:extLst>
                    <a:ext uri="{9D8B030D-6E8A-4147-A177-3AD203B41FA5}">
                      <a16:colId xmlns:a16="http://schemas.microsoft.com/office/drawing/2014/main" val="1696127389"/>
                    </a:ext>
                  </a:extLst>
                </a:gridCol>
                <a:gridCol w="547297">
                  <a:extLst>
                    <a:ext uri="{9D8B030D-6E8A-4147-A177-3AD203B41FA5}">
                      <a16:colId xmlns:a16="http://schemas.microsoft.com/office/drawing/2014/main" val="2141593473"/>
                    </a:ext>
                  </a:extLst>
                </a:gridCol>
              </a:tblGrid>
              <a:tr h="53130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053649"/>
                  </a:ext>
                </a:extLst>
              </a:tr>
              <a:tr h="531306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099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12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0.04427 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27 0.0007 L 0.08971 0.000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71 0.0007 L 0.13515 -0.0006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15 -0.00069 L 0.17825 0.000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0.04427 0.000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27 0.0007 L 0.08971 0.000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71 0.0007 L 0.13515 -0.0006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15 -0.00069 L 0.17825 0.000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0.04427 0.000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27 0.0007 L 0.08971 0.000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71 0.0007 L 0.13515 -0.0006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15 -0.00069 L 0.17825 0.000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161B4-1DE9-4143-A99C-3487234DD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pic>
        <p:nvPicPr>
          <p:cNvPr id="1026" name="Picture 2" descr="http://cs231n.github.io/assets/cnn/maxpool.jpeg">
            <a:extLst>
              <a:ext uri="{FF2B5EF4-FFF2-40B4-BE49-F238E27FC236}">
                <a16:creationId xmlns:a16="http://schemas.microsoft.com/office/drawing/2014/main" id="{4FB88B33-50C2-469C-B3B8-D2F79805D6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3188" y="1981182"/>
            <a:ext cx="6172200" cy="288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6A25E6-3DD7-4FA6-A08A-525E6CC8F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2108128" y="3095625"/>
            <a:ext cx="3932237" cy="38115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10AF8-C6D4-44FC-9334-AC8CDC1B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01B6-80E7-4856-92D5-918ADB075E32}" type="datetime1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FFBE93-3901-4B19-AD75-CD4BE9863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7493C-973E-4D01-BF83-45BEAB723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16</a:t>
            </a:fld>
            <a:endParaRPr lang="en-US"/>
          </a:p>
        </p:txBody>
      </p:sp>
      <p:pic>
        <p:nvPicPr>
          <p:cNvPr id="1028" name="Picture 4" descr="http://cs231n.github.io/assets/cnn/pool.jpeg">
            <a:extLst>
              <a:ext uri="{FF2B5EF4-FFF2-40B4-BE49-F238E27FC236}">
                <a16:creationId xmlns:a16="http://schemas.microsoft.com/office/drawing/2014/main" id="{11287F8E-7299-4893-9B1D-405FFC9D2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59" y="2533650"/>
            <a:ext cx="489585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501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972E5-39AB-48EF-9E96-29A75232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Questions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71171C7-6E78-44A6-B6CC-A2A5FD356CDD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happens if we expand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so that it has the same size as the image? (effectively, we use a fully connected network for convolution)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It is very expensive to do the computation when the image is large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Should we expand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so that it has the same size as the image?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Perhaps it is not necessary because image pixels are more related to their nearby pixels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E71171C7-6E78-44A6-B6CC-A2A5FD356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2"/>
                <a:stretch>
                  <a:fillRect l="-1860" t="-3360" r="-2481" b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E23E0-121E-4F35-A984-3B5FABF3E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01B6-80E7-4856-92D5-918ADB075E32}" type="datetime1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98742-65E5-47E4-B23E-ADC14DB09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1D25D-4F12-4843-A915-AF8A010A6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F028F8-5160-4E4D-9326-F171E3E217F1}"/>
              </a:ext>
            </a:extLst>
          </p:cNvPr>
          <p:cNvSpPr txBox="1"/>
          <p:nvPr/>
        </p:nvSpPr>
        <p:spPr>
          <a:xfrm>
            <a:off x="5118226" y="1394130"/>
            <a:ext cx="5605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Convolution: Slide the filter over the image, at each point </a:t>
            </a:r>
          </a:p>
          <a:p>
            <a:r>
              <a:rPr lang="en-US" dirty="0"/>
              <a:t>we compute the dot product of the filter with the region </a:t>
            </a:r>
          </a:p>
          <a:p>
            <a:r>
              <a:rPr lang="en-US" dirty="0"/>
              <a:t>covered by the image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9BAB59-72A9-4A36-82CE-98E066DEB259}"/>
              </a:ext>
            </a:extLst>
          </p:cNvPr>
          <p:cNvGrpSpPr/>
          <p:nvPr/>
        </p:nvGrpSpPr>
        <p:grpSpPr>
          <a:xfrm>
            <a:off x="6079901" y="2349232"/>
            <a:ext cx="1402240" cy="3038555"/>
            <a:chOff x="1343105" y="2697280"/>
            <a:chExt cx="1402240" cy="3038555"/>
          </a:xfrm>
        </p:grpSpPr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B47A4EDD-1ED5-45B3-A7ED-D65074912817}"/>
                </a:ext>
              </a:extLst>
            </p:cNvPr>
            <p:cNvSpPr/>
            <p:nvPr/>
          </p:nvSpPr>
          <p:spPr>
            <a:xfrm>
              <a:off x="1343105" y="2697280"/>
              <a:ext cx="1089993" cy="2720669"/>
            </a:xfrm>
            <a:prstGeom prst="cube">
              <a:avLst>
                <a:gd name="adj" fmla="val 79857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662C770-C9E4-4DB4-8580-DA92B6E770CC}"/>
                    </a:ext>
                  </a:extLst>
                </p:cNvPr>
                <p:cNvSpPr txBox="1"/>
                <p:nvPr/>
              </p:nvSpPr>
              <p:spPr>
                <a:xfrm>
                  <a:off x="1343105" y="5458836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3519636-830B-49B4-8485-A7388C032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3105" y="5458836"/>
                  <a:ext cx="18113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3333" r="-2666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7D83753-ACD9-4A00-A33C-42E24AA94FD4}"/>
                    </a:ext>
                  </a:extLst>
                </p:cNvPr>
                <p:cNvSpPr txBox="1"/>
                <p:nvPr/>
              </p:nvSpPr>
              <p:spPr>
                <a:xfrm>
                  <a:off x="1970462" y="4940515"/>
                  <a:ext cx="3093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99EEDD8-401F-42A4-8A4D-BCEB45FA91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0462" y="4940515"/>
                  <a:ext cx="309380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9608" r="-1568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1C50C11-174E-4C0D-A178-2455254DA51A}"/>
                    </a:ext>
                  </a:extLst>
                </p:cNvPr>
                <p:cNvSpPr txBox="1"/>
                <p:nvPr/>
              </p:nvSpPr>
              <p:spPr>
                <a:xfrm>
                  <a:off x="2435965" y="3497550"/>
                  <a:ext cx="3093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1D0A6F-1C2C-4B8D-9E91-E21FFC7715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5965" y="3497550"/>
                  <a:ext cx="309380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7647" r="-176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FB74F4-6875-45B9-9B91-FE4F9A9BE1E5}"/>
              </a:ext>
            </a:extLst>
          </p:cNvPr>
          <p:cNvGrpSpPr/>
          <p:nvPr/>
        </p:nvGrpSpPr>
        <p:grpSpPr>
          <a:xfrm>
            <a:off x="6500093" y="3247430"/>
            <a:ext cx="670811" cy="1226516"/>
            <a:chOff x="3091728" y="3429000"/>
            <a:chExt cx="670811" cy="1226516"/>
          </a:xfrm>
        </p:grpSpPr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383A3807-9442-47F7-B6BB-FFE713CA67AE}"/>
                </a:ext>
              </a:extLst>
            </p:cNvPr>
            <p:cNvSpPr/>
            <p:nvPr/>
          </p:nvSpPr>
          <p:spPr>
            <a:xfrm>
              <a:off x="3091728" y="3429000"/>
              <a:ext cx="489672" cy="949517"/>
            </a:xfrm>
            <a:prstGeom prst="cube">
              <a:avLst>
                <a:gd name="adj" fmla="val 61119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C68F59E-C31E-46E0-AC1F-0C65D56C9D31}"/>
                    </a:ext>
                  </a:extLst>
                </p:cNvPr>
                <p:cNvSpPr txBox="1"/>
                <p:nvPr/>
              </p:nvSpPr>
              <p:spPr>
                <a:xfrm>
                  <a:off x="3091728" y="4378517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5CBA768-D79A-4F74-B487-00BAAC5A25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1728" y="4378517"/>
                  <a:ext cx="181139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3333" r="-2666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4C8E7CC-84D8-453D-9082-6F59F0E43E38}"/>
                    </a:ext>
                  </a:extLst>
                </p:cNvPr>
                <p:cNvSpPr txBox="1"/>
                <p:nvPr/>
              </p:nvSpPr>
              <p:spPr>
                <a:xfrm>
                  <a:off x="3400261" y="4191211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224DAEC-6C8A-4A57-982C-D32E07EE88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0261" y="4191211"/>
                  <a:ext cx="181139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4483" r="-34483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EF0CC0D-F94A-437C-8DBA-36373B220276}"/>
                    </a:ext>
                  </a:extLst>
                </p:cNvPr>
                <p:cNvSpPr txBox="1"/>
                <p:nvPr/>
              </p:nvSpPr>
              <p:spPr>
                <a:xfrm>
                  <a:off x="3581400" y="3686019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134B4F2-8F67-4F0E-BB55-8F8B705506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400" y="3686019"/>
                  <a:ext cx="181139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33333" r="-300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9030188B-EFCE-430B-8DA3-4252DF43776D}"/>
              </a:ext>
            </a:extLst>
          </p:cNvPr>
          <p:cNvSpPr/>
          <p:nvPr/>
        </p:nvSpPr>
        <p:spPr>
          <a:xfrm>
            <a:off x="7937491" y="3504448"/>
            <a:ext cx="244959" cy="276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3FA26B-D075-4B60-91AD-5A76F9FFF86F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6988755" y="3247430"/>
            <a:ext cx="948736" cy="395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F9623CA-7580-46D5-83D2-A6452984BD5E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6707258" y="3556014"/>
            <a:ext cx="1230233" cy="8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95A546-43B1-479D-A54D-B5046B7B8E4D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6717324" y="3642948"/>
            <a:ext cx="1220167" cy="553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1C2F9E0-E023-4815-8FAB-8650D382A967}"/>
              </a:ext>
            </a:extLst>
          </p:cNvPr>
          <p:cNvCxnSpPr>
            <a:endCxn id="19" idx="2"/>
          </p:cNvCxnSpPr>
          <p:nvPr/>
        </p:nvCxnSpPr>
        <p:spPr>
          <a:xfrm flipV="1">
            <a:off x="6989765" y="3642948"/>
            <a:ext cx="947726" cy="240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D914C9-BF44-4980-8003-35B41D89792A}"/>
                  </a:ext>
                </a:extLst>
              </p:cNvPr>
              <p:cNvSpPr txBox="1"/>
              <p:nvPr/>
            </p:nvSpPr>
            <p:spPr>
              <a:xfrm>
                <a:off x="8246958" y="3475941"/>
                <a:ext cx="11291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D914C9-BF44-4980-8003-35B41D897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958" y="3475941"/>
                <a:ext cx="1129155" cy="276999"/>
              </a:xfrm>
              <a:prstGeom prst="rect">
                <a:avLst/>
              </a:prstGeom>
              <a:blipFill>
                <a:blip r:embed="rId14"/>
                <a:stretch>
                  <a:fillRect l="-2162" t="-4348" r="-432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BB8328-3358-4CD2-9BF5-F6532A9314D3}"/>
                  </a:ext>
                </a:extLst>
              </p:cNvPr>
              <p:cNvSpPr txBox="1"/>
              <p:nvPr/>
            </p:nvSpPr>
            <p:spPr>
              <a:xfrm>
                <a:off x="8001999" y="4071096"/>
                <a:ext cx="335021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: weight of the filter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sub-image covered by the filter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bias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BB8328-3358-4CD2-9BF5-F6532A931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999" y="4071096"/>
                <a:ext cx="3350213" cy="923330"/>
              </a:xfrm>
              <a:prstGeom prst="rect">
                <a:avLst/>
              </a:prstGeom>
              <a:blipFill>
                <a:blip r:embed="rId15"/>
                <a:stretch>
                  <a:fillRect t="-3974" r="-109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245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8B81-DAE1-48E4-ADD3-A1DE2CB6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CNN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63468-129A-4EB5-AA78-EA97C24CC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07F31-C297-45BE-9CD9-4328937B9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7069-F3B2-4320-B139-9DC3844DCBEB}" type="datetime1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B2E0A-ED9D-4D48-93CB-28887D87A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BB70A-1149-4833-957C-93BDB6561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6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5B68-CA2C-4133-88EB-73F7FFFB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of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4C5F6-3F68-46F3-8406-8985EA8E8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Convolution, similar to cross correlation of two signals is high when they look similar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C2420-730F-4970-B12F-B2A6F56C7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7069-F3B2-4320-B139-9DC3844DCBEB}" type="datetime1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2AECB-321B-4489-BC16-1B23D2A42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74A85-E5D3-4A19-9483-3503EC550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2</a:t>
            </a:fld>
            <a:endParaRPr lang="en-US"/>
          </a:p>
        </p:txBody>
      </p:sp>
      <p:pic>
        <p:nvPicPr>
          <p:cNvPr id="1028" name="Picture 4" descr="Convolution of box signal with itself2.gif">
            <a:extLst>
              <a:ext uri="{FF2B5EF4-FFF2-40B4-BE49-F238E27FC236}">
                <a16:creationId xmlns:a16="http://schemas.microsoft.com/office/drawing/2014/main" id="{FE592CCD-A408-4B92-B259-420817E744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812" y="3348709"/>
            <a:ext cx="44577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7/71/Cross_correlation_animation.gif">
            <a:extLst>
              <a:ext uri="{FF2B5EF4-FFF2-40B4-BE49-F238E27FC236}">
                <a16:creationId xmlns:a16="http://schemas.microsoft.com/office/drawing/2014/main" id="{52D51CCA-868C-4F60-A532-4DE370D7F1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92032"/>
            <a:ext cx="5470954" cy="164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4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3C27-B0AB-4021-A8C6-C0C7D157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for CNN for Pattern Recognition</a:t>
            </a:r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EB1B5613-A237-4928-8C6B-1FE2A788E5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6766315"/>
              </p:ext>
            </p:extLst>
          </p:nvPr>
        </p:nvGraphicFramePr>
        <p:xfrm>
          <a:off x="5960276" y="990598"/>
          <a:ext cx="2939145" cy="1129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829">
                  <a:extLst>
                    <a:ext uri="{9D8B030D-6E8A-4147-A177-3AD203B41FA5}">
                      <a16:colId xmlns:a16="http://schemas.microsoft.com/office/drawing/2014/main" val="3557455199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163012139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924495135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3659049492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3356293491"/>
                    </a:ext>
                  </a:extLst>
                </a:gridCol>
              </a:tblGrid>
              <a:tr h="5645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00647"/>
                  </a:ext>
                </a:extLst>
              </a:tr>
              <a:tr h="56450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0000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451956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D3CA70-28A5-45EE-9C21-0B6F12260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we recognize such “eye”?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can divide the image into smaller pieces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will try to </a:t>
            </a:r>
            <a:r>
              <a:rPr lang="en-US" sz="2400" dirty="0">
                <a:solidFill>
                  <a:srgbClr val="FF0000"/>
                </a:solidFill>
              </a:rPr>
              <a:t>match</a:t>
            </a:r>
            <a:r>
              <a:rPr lang="en-US" sz="2400" dirty="0"/>
              <a:t> (convolute) each piece with a pattern, called filter using convolution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BD629-653A-4EFE-AD2F-D527BE3E5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01B6-80E7-4856-92D5-918ADB075E32}" type="datetime1">
              <a:rPr lang="en-US" smtClean="0"/>
              <a:t>9/27/2018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8667A-F9DB-4C11-8A96-6362075E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E5DBB-A1F1-4309-994A-EE8D18E14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614852-903E-444E-B6E2-1ECED4DF0B5B}"/>
              </a:ext>
            </a:extLst>
          </p:cNvPr>
          <p:cNvGrpSpPr/>
          <p:nvPr/>
        </p:nvGrpSpPr>
        <p:grpSpPr>
          <a:xfrm>
            <a:off x="6096000" y="1142999"/>
            <a:ext cx="2688771" cy="914401"/>
            <a:chOff x="2237014" y="2231572"/>
            <a:chExt cx="2688771" cy="9144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45AE818-01A7-45D7-8A97-47B66A206130}"/>
                </a:ext>
              </a:extLst>
            </p:cNvPr>
            <p:cNvSpPr/>
            <p:nvPr/>
          </p:nvSpPr>
          <p:spPr>
            <a:xfrm>
              <a:off x="2237014" y="2231572"/>
              <a:ext cx="2688771" cy="9144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45CA80-E793-4ABC-AD64-7974D88C9EBB}"/>
                </a:ext>
              </a:extLst>
            </p:cNvPr>
            <p:cNvSpPr/>
            <p:nvPr/>
          </p:nvSpPr>
          <p:spPr>
            <a:xfrm>
              <a:off x="3102428" y="2231573"/>
              <a:ext cx="914402" cy="9144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26EA7A9-6883-4532-A8FB-2E85FFC4E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047542"/>
              </p:ext>
            </p:extLst>
          </p:nvPr>
        </p:nvGraphicFramePr>
        <p:xfrm>
          <a:off x="9900559" y="990598"/>
          <a:ext cx="587829" cy="564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829">
                  <a:extLst>
                    <a:ext uri="{9D8B030D-6E8A-4147-A177-3AD203B41FA5}">
                      <a16:colId xmlns:a16="http://schemas.microsoft.com/office/drawing/2014/main" val="1880556877"/>
                    </a:ext>
                  </a:extLst>
                </a:gridCol>
              </a:tblGrid>
              <a:tr h="5645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4954"/>
                  </a:ext>
                </a:extLst>
              </a:tr>
            </a:tbl>
          </a:graphicData>
        </a:graphic>
      </p:graphicFrame>
      <p:sp>
        <p:nvSpPr>
          <p:cNvPr id="14" name="Arc 13">
            <a:extLst>
              <a:ext uri="{FF2B5EF4-FFF2-40B4-BE49-F238E27FC236}">
                <a16:creationId xmlns:a16="http://schemas.microsoft.com/office/drawing/2014/main" id="{60AA5810-23AC-4501-B899-586A0E14A1BE}"/>
              </a:ext>
            </a:extLst>
          </p:cNvPr>
          <p:cNvSpPr/>
          <p:nvPr/>
        </p:nvSpPr>
        <p:spPr>
          <a:xfrm>
            <a:off x="9414941" y="1261961"/>
            <a:ext cx="995029" cy="564501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702858-2768-41AD-8069-3B9244CE557F}"/>
              </a:ext>
            </a:extLst>
          </p:cNvPr>
          <p:cNvSpPr txBox="1"/>
          <p:nvPr/>
        </p:nvSpPr>
        <p:spPr>
          <a:xfrm>
            <a:off x="10507394" y="1088183"/>
            <a:ext cx="941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F1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928A5E3-4857-4461-A40B-6EB185080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033337"/>
              </p:ext>
            </p:extLst>
          </p:nvPr>
        </p:nvGraphicFramePr>
        <p:xfrm>
          <a:off x="9881553" y="1775148"/>
          <a:ext cx="587829" cy="564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829">
                  <a:extLst>
                    <a:ext uri="{9D8B030D-6E8A-4147-A177-3AD203B41FA5}">
                      <a16:colId xmlns:a16="http://schemas.microsoft.com/office/drawing/2014/main" val="1880556877"/>
                    </a:ext>
                  </a:extLst>
                </a:gridCol>
              </a:tblGrid>
              <a:tr h="5645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49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FE1E770-A158-4CB0-8B2D-76CA757B8B26}"/>
              </a:ext>
            </a:extLst>
          </p:cNvPr>
          <p:cNvSpPr txBox="1"/>
          <p:nvPr/>
        </p:nvSpPr>
        <p:spPr>
          <a:xfrm>
            <a:off x="10488388" y="1872733"/>
            <a:ext cx="941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F5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99D586F-3799-48FB-8405-EC5588A10B38}"/>
              </a:ext>
            </a:extLst>
          </p:cNvPr>
          <p:cNvSpPr/>
          <p:nvPr/>
        </p:nvSpPr>
        <p:spPr>
          <a:xfrm rot="6482393">
            <a:off x="9125012" y="850023"/>
            <a:ext cx="1223658" cy="1410154"/>
          </a:xfrm>
          <a:prstGeom prst="arc">
            <a:avLst>
              <a:gd name="adj1" fmla="val 16200000"/>
              <a:gd name="adj2" fmla="val 1956271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AD3DF5-782F-407A-A5BB-E8007C7C1A6A}"/>
              </a:ext>
            </a:extLst>
          </p:cNvPr>
          <p:cNvCxnSpPr/>
          <p:nvPr/>
        </p:nvCxnSpPr>
        <p:spPr>
          <a:xfrm flipH="1">
            <a:off x="8899421" y="1257300"/>
            <a:ext cx="982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365C92-D72A-41E4-958F-9086E0FCB8C4}"/>
              </a:ext>
            </a:extLst>
          </p:cNvPr>
          <p:cNvCxnSpPr/>
          <p:nvPr/>
        </p:nvCxnSpPr>
        <p:spPr>
          <a:xfrm flipH="1" flipV="1">
            <a:off x="8854754" y="1888283"/>
            <a:ext cx="1026799" cy="16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142B9F2-F1D6-470F-B395-F32F273F3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235163"/>
              </p:ext>
            </p:extLst>
          </p:nvPr>
        </p:nvGraphicFramePr>
        <p:xfrm>
          <a:off x="6547759" y="2544761"/>
          <a:ext cx="587829" cy="564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829">
                  <a:extLst>
                    <a:ext uri="{9D8B030D-6E8A-4147-A177-3AD203B41FA5}">
                      <a16:colId xmlns:a16="http://schemas.microsoft.com/office/drawing/2014/main" val="1880556877"/>
                    </a:ext>
                  </a:extLst>
                </a:gridCol>
              </a:tblGrid>
              <a:tr h="5645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495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757D548-CAA3-4549-A173-9B2FDD652EEB}"/>
              </a:ext>
            </a:extLst>
          </p:cNvPr>
          <p:cNvSpPr txBox="1"/>
          <p:nvPr/>
        </p:nvSpPr>
        <p:spPr>
          <a:xfrm>
            <a:off x="7154594" y="2642346"/>
            <a:ext cx="10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F15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CDD5D213-4844-4BB2-AD97-90B7D5F86A6A}"/>
              </a:ext>
            </a:extLst>
          </p:cNvPr>
          <p:cNvSpPr/>
          <p:nvPr/>
        </p:nvSpPr>
        <p:spPr>
          <a:xfrm rot="10800000">
            <a:off x="6906306" y="2143822"/>
            <a:ext cx="458563" cy="801877"/>
          </a:xfrm>
          <a:prstGeom prst="arc">
            <a:avLst>
              <a:gd name="adj1" fmla="val 16357532"/>
              <a:gd name="adj2" fmla="val 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11188017-AF33-4BA3-9CB5-A81244DC6B21}"/>
              </a:ext>
            </a:extLst>
          </p:cNvPr>
          <p:cNvSpPr/>
          <p:nvPr/>
        </p:nvSpPr>
        <p:spPr>
          <a:xfrm rot="10800000">
            <a:off x="6553885" y="2614918"/>
            <a:ext cx="1145018" cy="384949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59EF88E-D0B1-4258-B11D-C1A4CC318C65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6841673" y="2105723"/>
            <a:ext cx="0" cy="439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Content Placeholder 7">
            <a:extLst>
              <a:ext uri="{FF2B5EF4-FFF2-40B4-BE49-F238E27FC236}">
                <a16:creationId xmlns:a16="http://schemas.microsoft.com/office/drawing/2014/main" id="{5E9B62AB-F33E-4C74-9DD3-1359EF9561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281795"/>
              </p:ext>
            </p:extLst>
          </p:nvPr>
        </p:nvGraphicFramePr>
        <p:xfrm>
          <a:off x="7777841" y="3429000"/>
          <a:ext cx="2939145" cy="1129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829">
                  <a:extLst>
                    <a:ext uri="{9D8B030D-6E8A-4147-A177-3AD203B41FA5}">
                      <a16:colId xmlns:a16="http://schemas.microsoft.com/office/drawing/2014/main" val="3557455199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2163012139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924495135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3659049492"/>
                    </a:ext>
                  </a:extLst>
                </a:gridCol>
                <a:gridCol w="587829">
                  <a:extLst>
                    <a:ext uri="{9D8B030D-6E8A-4147-A177-3AD203B41FA5}">
                      <a16:colId xmlns:a16="http://schemas.microsoft.com/office/drawing/2014/main" val="3356293491"/>
                    </a:ext>
                  </a:extLst>
                </a:gridCol>
              </a:tblGrid>
              <a:tr h="56450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F23</a:t>
                      </a:r>
                    </a:p>
                  </a:txBody>
                  <a:tcPr>
                    <a:solidFill>
                      <a:srgbClr val="FF0000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F78</a:t>
                      </a:r>
                    </a:p>
                  </a:txBody>
                  <a:tcPr>
                    <a:solidFill>
                      <a:srgbClr val="FF0000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F45</a:t>
                      </a:r>
                    </a:p>
                  </a:txBody>
                  <a:tcPr>
                    <a:solidFill>
                      <a:srgbClr val="FF0000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F22</a:t>
                      </a:r>
                    </a:p>
                  </a:txBody>
                  <a:tcPr>
                    <a:solidFill>
                      <a:srgbClr val="FF0000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F1</a:t>
                      </a:r>
                    </a:p>
                  </a:txBody>
                  <a:tcPr>
                    <a:solidFill>
                      <a:srgbClr val="FF0000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00647"/>
                  </a:ext>
                </a:extLst>
              </a:tr>
              <a:tr h="56450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F19</a:t>
                      </a:r>
                    </a:p>
                  </a:txBody>
                  <a:tcPr>
                    <a:solidFill>
                      <a:srgbClr val="FF0000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F15</a:t>
                      </a:r>
                    </a:p>
                  </a:txBody>
                  <a:tcPr>
                    <a:solidFill>
                      <a:srgbClr val="FF0000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F16</a:t>
                      </a:r>
                    </a:p>
                  </a:txBody>
                  <a:tcPr>
                    <a:solidFill>
                      <a:srgbClr val="FF0000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F14</a:t>
                      </a:r>
                    </a:p>
                  </a:txBody>
                  <a:tcPr>
                    <a:solidFill>
                      <a:srgbClr val="FF0000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F5</a:t>
                      </a:r>
                    </a:p>
                  </a:txBody>
                  <a:tcPr>
                    <a:solidFill>
                      <a:srgbClr val="FF0000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451956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493F0B5-95F1-4797-9605-27306E214414}"/>
              </a:ext>
            </a:extLst>
          </p:cNvPr>
          <p:cNvSpPr txBox="1"/>
          <p:nvPr/>
        </p:nvSpPr>
        <p:spPr>
          <a:xfrm>
            <a:off x="7359571" y="4790660"/>
            <a:ext cx="3769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we see this pattern -&gt; This is an eye!</a:t>
            </a:r>
          </a:p>
        </p:txBody>
      </p:sp>
    </p:spTree>
    <p:extLst>
      <p:ext uri="{BB962C8B-B14F-4D97-AF65-F5344CB8AC3E}">
        <p14:creationId xmlns:p14="http://schemas.microsoft.com/office/powerpoint/2010/main" val="210547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7" grpId="0"/>
      <p:bldP spid="18" grpId="0" animBg="1"/>
      <p:bldP spid="24" grpId="0"/>
      <p:bldP spid="25" grpId="0" animBg="1"/>
      <p:bldP spid="26" grpId="0" animBg="1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1ADA-C00D-4D69-9340-24A9DBCD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4943" y="109140"/>
            <a:ext cx="484414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Intuition for Pattern Recognition Using NN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3D5EBA-6B06-4C99-8DDA-5DEA674E0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5236"/>
            <a:ext cx="7603729" cy="601084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DD8A5-21B3-4867-A1C5-801D13999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7069-F3B2-4320-B139-9DC3844DCBEB}" type="datetime1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63F83-7179-4869-BC15-BB88C88F7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01019-79F5-4B0A-A768-59B98558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11BF6-2F93-4411-A8EF-B6C3B42F9D58}"/>
              </a:ext>
            </a:extLst>
          </p:cNvPr>
          <p:cNvSpPr txBox="1"/>
          <p:nvPr/>
        </p:nvSpPr>
        <p:spPr>
          <a:xfrm>
            <a:off x="1828800" y="3080657"/>
            <a:ext cx="130302" cy="358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8C70F2C-2A36-400A-B24F-1EF49148B5C8}"/>
              </a:ext>
            </a:extLst>
          </p:cNvPr>
          <p:cNvSpPr txBox="1">
            <a:spLocks/>
          </p:cNvSpPr>
          <p:nvPr/>
        </p:nvSpPr>
        <p:spPr>
          <a:xfrm>
            <a:off x="7603729" y="1434703"/>
            <a:ext cx="3932237" cy="47701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If we want to detect if this is a person:</a:t>
            </a:r>
          </a:p>
          <a:p>
            <a:pPr lvl="1"/>
            <a:r>
              <a:rPr lang="en-US" sz="1800" dirty="0"/>
              <a:t>Detect the edges</a:t>
            </a:r>
          </a:p>
          <a:p>
            <a:pPr lvl="1"/>
            <a:r>
              <a:rPr lang="en-US" sz="1800" dirty="0"/>
              <a:t>From those edges, we form corners and complicated contours</a:t>
            </a:r>
          </a:p>
          <a:p>
            <a:pPr lvl="1"/>
            <a:r>
              <a:rPr lang="en-US" sz="1800" dirty="0"/>
              <a:t>Those corners and contours are combined to form objects, e.g., eyes, noses</a:t>
            </a:r>
          </a:p>
          <a:p>
            <a:pPr lvl="1"/>
            <a:r>
              <a:rPr lang="en-US" sz="1800" dirty="0"/>
              <a:t>Those objects then form a bigger objects, </a:t>
            </a:r>
            <a:r>
              <a:rPr lang="en-US" sz="1800" dirty="0" err="1"/>
              <a:t>e.g</a:t>
            </a:r>
            <a:r>
              <a:rPr lang="en-US" sz="1800" dirty="0"/>
              <a:t>, heads</a:t>
            </a:r>
          </a:p>
          <a:p>
            <a:pPr lvl="1"/>
            <a:r>
              <a:rPr lang="en-US" sz="1800" dirty="0"/>
              <a:t>Those bigger objects then form more bigger object, e.g., body</a:t>
            </a:r>
          </a:p>
          <a:p>
            <a:pPr lvl="1"/>
            <a:r>
              <a:rPr lang="en-US" sz="1800" dirty="0"/>
              <a:t>…</a:t>
            </a:r>
          </a:p>
          <a:p>
            <a:r>
              <a:rPr lang="en-US" sz="1800" dirty="0"/>
              <a:t>Higher layers will combine smaller features from lower layers to recognize more complicated objects</a:t>
            </a:r>
          </a:p>
        </p:txBody>
      </p:sp>
    </p:spTree>
    <p:extLst>
      <p:ext uri="{BB962C8B-B14F-4D97-AF65-F5344CB8AC3E}">
        <p14:creationId xmlns:p14="http://schemas.microsoft.com/office/powerpoint/2010/main" val="1425084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DD9B-71A8-4410-9283-25468D497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81B1B-5BAE-4444-8BC8-4F5BCCB64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32x32x3 image is convolved with a 5x5x3 filter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EC021-32F9-4737-A16A-87EF88F27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7069-F3B2-4320-B139-9DC3844DCBEB}" type="datetime1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CA88E-4270-42E3-8CB1-2C2306180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71C84-53E9-491A-8A06-672EB2CF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5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F67C6B-BDAE-44B4-84FD-FED87A7B2118}"/>
              </a:ext>
            </a:extLst>
          </p:cNvPr>
          <p:cNvGrpSpPr/>
          <p:nvPr/>
        </p:nvGrpSpPr>
        <p:grpSpPr>
          <a:xfrm>
            <a:off x="1233204" y="2997738"/>
            <a:ext cx="1402240" cy="3038555"/>
            <a:chOff x="1343105" y="2697280"/>
            <a:chExt cx="1402240" cy="3038555"/>
          </a:xfrm>
        </p:grpSpPr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860A1927-DD4E-457E-AE37-AD429754E1EE}"/>
                </a:ext>
              </a:extLst>
            </p:cNvPr>
            <p:cNvSpPr/>
            <p:nvPr/>
          </p:nvSpPr>
          <p:spPr>
            <a:xfrm>
              <a:off x="1343105" y="2697280"/>
              <a:ext cx="1089993" cy="2720669"/>
            </a:xfrm>
            <a:prstGeom prst="cube">
              <a:avLst>
                <a:gd name="adj" fmla="val 79857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77B2CF4-7653-4B2B-8BF9-84AFDDE47E8B}"/>
                    </a:ext>
                  </a:extLst>
                </p:cNvPr>
                <p:cNvSpPr txBox="1"/>
                <p:nvPr/>
              </p:nvSpPr>
              <p:spPr>
                <a:xfrm>
                  <a:off x="1343105" y="5458836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77B2CF4-7653-4B2B-8BF9-84AFDDE47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3105" y="5458836"/>
                  <a:ext cx="18113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0000" r="-30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6FC9C32-D46C-4D56-B74A-A0A997097327}"/>
                    </a:ext>
                  </a:extLst>
                </p:cNvPr>
                <p:cNvSpPr txBox="1"/>
                <p:nvPr/>
              </p:nvSpPr>
              <p:spPr>
                <a:xfrm>
                  <a:off x="1970462" y="4940515"/>
                  <a:ext cx="3093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6FC9C32-D46C-4D56-B74A-A0A9970973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0462" y="4940515"/>
                  <a:ext cx="30938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7647" r="-176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91AFED4-5FA4-420D-9560-E755F7E4CB5F}"/>
                    </a:ext>
                  </a:extLst>
                </p:cNvPr>
                <p:cNvSpPr txBox="1"/>
                <p:nvPr/>
              </p:nvSpPr>
              <p:spPr>
                <a:xfrm>
                  <a:off x="2435965" y="3497550"/>
                  <a:ext cx="3093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91AFED4-5FA4-420D-9560-E755F7E4CB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5965" y="3497550"/>
                  <a:ext cx="30938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180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82EE1D-0A40-4B3C-8BB1-CBBA6B371268}"/>
              </a:ext>
            </a:extLst>
          </p:cNvPr>
          <p:cNvGrpSpPr/>
          <p:nvPr/>
        </p:nvGrpSpPr>
        <p:grpSpPr>
          <a:xfrm>
            <a:off x="3091728" y="3833121"/>
            <a:ext cx="670811" cy="1226516"/>
            <a:chOff x="3091728" y="3429000"/>
            <a:chExt cx="670811" cy="1226516"/>
          </a:xfrm>
        </p:grpSpPr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7B3F50DE-745D-4E48-8A72-1CA7AE25DC11}"/>
                </a:ext>
              </a:extLst>
            </p:cNvPr>
            <p:cNvSpPr/>
            <p:nvPr/>
          </p:nvSpPr>
          <p:spPr>
            <a:xfrm>
              <a:off x="3091728" y="3429000"/>
              <a:ext cx="489672" cy="949517"/>
            </a:xfrm>
            <a:prstGeom prst="cube">
              <a:avLst>
                <a:gd name="adj" fmla="val 61119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9F2476D-FB69-41D7-9360-3377DED42817}"/>
                    </a:ext>
                  </a:extLst>
                </p:cNvPr>
                <p:cNvSpPr txBox="1"/>
                <p:nvPr/>
              </p:nvSpPr>
              <p:spPr>
                <a:xfrm>
                  <a:off x="3091728" y="4378517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9F2476D-FB69-41D7-9360-3377DED42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1728" y="4378517"/>
                  <a:ext cx="18113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0000" r="-30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83B9ADA-265B-4C5C-8C9F-19F55419DE51}"/>
                    </a:ext>
                  </a:extLst>
                </p:cNvPr>
                <p:cNvSpPr txBox="1"/>
                <p:nvPr/>
              </p:nvSpPr>
              <p:spPr>
                <a:xfrm>
                  <a:off x="3400261" y="4191211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83B9ADA-265B-4C5C-8C9F-19F55419DE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0261" y="4191211"/>
                  <a:ext cx="18113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3333" r="-300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865D080-A799-4D5F-8869-389B8AFC68AE}"/>
                    </a:ext>
                  </a:extLst>
                </p:cNvPr>
                <p:cNvSpPr txBox="1"/>
                <p:nvPr/>
              </p:nvSpPr>
              <p:spPr>
                <a:xfrm>
                  <a:off x="3581400" y="3686019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865D080-A799-4D5F-8869-389B8AFC68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400" y="3686019"/>
                  <a:ext cx="18113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4483" r="-31034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AABEDB-3CBF-4C7A-9E85-EC5F4315EA19}"/>
              </a:ext>
            </a:extLst>
          </p:cNvPr>
          <p:cNvSpPr txBox="1"/>
          <p:nvPr/>
        </p:nvSpPr>
        <p:spPr>
          <a:xfrm>
            <a:off x="4859795" y="2382671"/>
            <a:ext cx="5605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Convolution: Slide the filter over the image, at each point </a:t>
            </a:r>
          </a:p>
          <a:p>
            <a:r>
              <a:rPr lang="en-US" dirty="0"/>
              <a:t>we compute the dot product of the filter with the region </a:t>
            </a:r>
          </a:p>
          <a:p>
            <a:r>
              <a:rPr lang="en-US" dirty="0"/>
              <a:t>covered by the image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F391BC-5E5C-461C-94F9-18E8A96A77C8}"/>
              </a:ext>
            </a:extLst>
          </p:cNvPr>
          <p:cNvGrpSpPr/>
          <p:nvPr/>
        </p:nvGrpSpPr>
        <p:grpSpPr>
          <a:xfrm>
            <a:off x="5821470" y="3337773"/>
            <a:ext cx="1402240" cy="3038555"/>
            <a:chOff x="1343105" y="2697280"/>
            <a:chExt cx="1402240" cy="3038555"/>
          </a:xfrm>
        </p:grpSpPr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AD6ABF23-3E27-4284-845F-0509E19DABB3}"/>
                </a:ext>
              </a:extLst>
            </p:cNvPr>
            <p:cNvSpPr/>
            <p:nvPr/>
          </p:nvSpPr>
          <p:spPr>
            <a:xfrm>
              <a:off x="1343105" y="2697280"/>
              <a:ext cx="1089993" cy="2720669"/>
            </a:xfrm>
            <a:prstGeom prst="cube">
              <a:avLst>
                <a:gd name="adj" fmla="val 79857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3519636-830B-49B4-8485-A7388C0320F5}"/>
                    </a:ext>
                  </a:extLst>
                </p:cNvPr>
                <p:cNvSpPr txBox="1"/>
                <p:nvPr/>
              </p:nvSpPr>
              <p:spPr>
                <a:xfrm>
                  <a:off x="1343105" y="5458836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3519636-830B-49B4-8485-A7388C032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3105" y="5458836"/>
                  <a:ext cx="18113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3333" r="-2666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99EEDD8-401F-42A4-8A4D-BCEB45FA91EF}"/>
                    </a:ext>
                  </a:extLst>
                </p:cNvPr>
                <p:cNvSpPr txBox="1"/>
                <p:nvPr/>
              </p:nvSpPr>
              <p:spPr>
                <a:xfrm>
                  <a:off x="1970462" y="4940515"/>
                  <a:ext cx="3093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99EEDD8-401F-42A4-8A4D-BCEB45FA91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0462" y="4940515"/>
                  <a:ext cx="309380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9608" r="-1568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1D0A6F-1C2C-4B8D-9E91-E21FFC771566}"/>
                    </a:ext>
                  </a:extLst>
                </p:cNvPr>
                <p:cNvSpPr txBox="1"/>
                <p:nvPr/>
              </p:nvSpPr>
              <p:spPr>
                <a:xfrm>
                  <a:off x="2435965" y="3497550"/>
                  <a:ext cx="3093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11D0A6F-1C2C-4B8D-9E91-E21FFC7715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5965" y="3497550"/>
                  <a:ext cx="309380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7647" r="-176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1BF4C5-025D-4A7A-BBCB-2DF51DF73F29}"/>
              </a:ext>
            </a:extLst>
          </p:cNvPr>
          <p:cNvGrpSpPr/>
          <p:nvPr/>
        </p:nvGrpSpPr>
        <p:grpSpPr>
          <a:xfrm>
            <a:off x="6241662" y="4235971"/>
            <a:ext cx="670811" cy="1226516"/>
            <a:chOff x="3091728" y="3429000"/>
            <a:chExt cx="670811" cy="1226516"/>
          </a:xfrm>
        </p:grpSpPr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551E792B-E58F-452D-8B33-08A7A8C6723C}"/>
                </a:ext>
              </a:extLst>
            </p:cNvPr>
            <p:cNvSpPr/>
            <p:nvPr/>
          </p:nvSpPr>
          <p:spPr>
            <a:xfrm>
              <a:off x="3091728" y="3429000"/>
              <a:ext cx="489672" cy="949517"/>
            </a:xfrm>
            <a:prstGeom prst="cube">
              <a:avLst>
                <a:gd name="adj" fmla="val 61119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5CBA768-D79A-4F74-B487-00BAAC5A2569}"/>
                    </a:ext>
                  </a:extLst>
                </p:cNvPr>
                <p:cNvSpPr txBox="1"/>
                <p:nvPr/>
              </p:nvSpPr>
              <p:spPr>
                <a:xfrm>
                  <a:off x="3091728" y="4378517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5CBA768-D79A-4F74-B487-00BAAC5A25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1728" y="4378517"/>
                  <a:ext cx="181139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3333" r="-2666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224DAEC-6C8A-4A57-982C-D32E07EE8891}"/>
                    </a:ext>
                  </a:extLst>
                </p:cNvPr>
                <p:cNvSpPr txBox="1"/>
                <p:nvPr/>
              </p:nvSpPr>
              <p:spPr>
                <a:xfrm>
                  <a:off x="3400261" y="4191211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224DAEC-6C8A-4A57-982C-D32E07EE88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0261" y="4191211"/>
                  <a:ext cx="181139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34483" r="-34483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134B4F2-8F67-4F0E-BB55-8F8B7055062C}"/>
                    </a:ext>
                  </a:extLst>
                </p:cNvPr>
                <p:cNvSpPr txBox="1"/>
                <p:nvPr/>
              </p:nvSpPr>
              <p:spPr>
                <a:xfrm>
                  <a:off x="3581400" y="3686019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5134B4F2-8F67-4F0E-BB55-8F8B705506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400" y="3686019"/>
                  <a:ext cx="181139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33333" r="-300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B1591164-5192-4FD0-A262-22999EBA92AD}"/>
              </a:ext>
            </a:extLst>
          </p:cNvPr>
          <p:cNvSpPr/>
          <p:nvPr/>
        </p:nvSpPr>
        <p:spPr>
          <a:xfrm>
            <a:off x="7679060" y="4492989"/>
            <a:ext cx="244959" cy="276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371FEC-24C2-459C-A98B-AD8D8E556F83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6730324" y="4235971"/>
            <a:ext cx="948736" cy="395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ECD5AD-72D9-4F68-A434-3E2AFB70CD46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6448827" y="4544555"/>
            <a:ext cx="1230233" cy="8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871A912-186C-43AA-8EAD-1AE518064C80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6458893" y="4631489"/>
            <a:ext cx="1220167" cy="553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2E7656F-745E-489C-92C5-3E1B22C0FE90}"/>
              </a:ext>
            </a:extLst>
          </p:cNvPr>
          <p:cNvCxnSpPr>
            <a:endCxn id="30" idx="2"/>
          </p:cNvCxnSpPr>
          <p:nvPr/>
        </p:nvCxnSpPr>
        <p:spPr>
          <a:xfrm flipV="1">
            <a:off x="6731334" y="4631489"/>
            <a:ext cx="947726" cy="240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C8B5B5-F61C-440B-8A34-34458DEAE554}"/>
                  </a:ext>
                </a:extLst>
              </p:cNvPr>
              <p:cNvSpPr txBox="1"/>
              <p:nvPr/>
            </p:nvSpPr>
            <p:spPr>
              <a:xfrm>
                <a:off x="7988527" y="4464482"/>
                <a:ext cx="11291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C8B5B5-F61C-440B-8A34-34458DEAE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527" y="4464482"/>
                <a:ext cx="1129155" cy="276999"/>
              </a:xfrm>
              <a:prstGeom prst="rect">
                <a:avLst/>
              </a:prstGeom>
              <a:blipFill>
                <a:blip r:embed="rId14"/>
                <a:stretch>
                  <a:fillRect l="-1613" t="-4348" r="-376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35D32E8-2085-4BA7-986D-B13FADEB38BB}"/>
                  </a:ext>
                </a:extLst>
              </p:cNvPr>
              <p:cNvSpPr txBox="1"/>
              <p:nvPr/>
            </p:nvSpPr>
            <p:spPr>
              <a:xfrm>
                <a:off x="7743568" y="5059637"/>
                <a:ext cx="335021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: weight of the filter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sub-image covered by the filter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bias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35D32E8-2085-4BA7-986D-B13FADEB3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568" y="5059637"/>
                <a:ext cx="3350213" cy="923330"/>
              </a:xfrm>
              <a:prstGeom prst="rect">
                <a:avLst/>
              </a:prstGeom>
              <a:blipFill>
                <a:blip r:embed="rId15"/>
                <a:stretch>
                  <a:fillRect t="-3974" r="-109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47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F1945-7A3C-418E-A056-3A0878EF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DDB17-A8D9-4352-BBDC-2DA302219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Convolve (slide) the filter over the entire image, the resulting dot products at each location create a new matrix called activation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F5733-7D04-4678-9C74-585B7D133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7069-F3B2-4320-B139-9DC3844DCBEB}" type="datetime1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9D6DF-8542-4089-805F-3BB41563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A02FC-CD10-46CE-9351-74CFF584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5E9AC7-BA5A-4F8B-A692-9007DD403841}"/>
              </a:ext>
            </a:extLst>
          </p:cNvPr>
          <p:cNvGrpSpPr/>
          <p:nvPr/>
        </p:nvGrpSpPr>
        <p:grpSpPr>
          <a:xfrm>
            <a:off x="1677837" y="2637557"/>
            <a:ext cx="1402240" cy="3038555"/>
            <a:chOff x="1343105" y="2697280"/>
            <a:chExt cx="1402240" cy="3038555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92B1383-B006-4BA0-A6F4-BDBF969770EF}"/>
                </a:ext>
              </a:extLst>
            </p:cNvPr>
            <p:cNvSpPr/>
            <p:nvPr/>
          </p:nvSpPr>
          <p:spPr>
            <a:xfrm>
              <a:off x="1343105" y="2697280"/>
              <a:ext cx="1089993" cy="2720669"/>
            </a:xfrm>
            <a:prstGeom prst="cube">
              <a:avLst>
                <a:gd name="adj" fmla="val 79857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C836F3-8625-4254-93E9-7ED19527A5C5}"/>
                    </a:ext>
                  </a:extLst>
                </p:cNvPr>
                <p:cNvSpPr txBox="1"/>
                <p:nvPr/>
              </p:nvSpPr>
              <p:spPr>
                <a:xfrm>
                  <a:off x="1343105" y="5458836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C836F3-8625-4254-93E9-7ED19527A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3105" y="5458836"/>
                  <a:ext cx="18113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0000" r="-30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6093AE6-4F6A-41F2-94A1-ADCE106468F3}"/>
                    </a:ext>
                  </a:extLst>
                </p:cNvPr>
                <p:cNvSpPr txBox="1"/>
                <p:nvPr/>
              </p:nvSpPr>
              <p:spPr>
                <a:xfrm>
                  <a:off x="1970462" y="4940515"/>
                  <a:ext cx="3093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6093AE6-4F6A-41F2-94A1-ADCE106468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0462" y="4940515"/>
                  <a:ext cx="30938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7647" r="-176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CA05746-E5AB-47BB-BBF5-4AB7BBA91801}"/>
                    </a:ext>
                  </a:extLst>
                </p:cNvPr>
                <p:cNvSpPr txBox="1"/>
                <p:nvPr/>
              </p:nvSpPr>
              <p:spPr>
                <a:xfrm>
                  <a:off x="2435965" y="3497550"/>
                  <a:ext cx="3093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CA05746-E5AB-47BB-BBF5-4AB7BBA918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5965" y="3497550"/>
                  <a:ext cx="30938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18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A62997-D2C5-437B-AA4F-C7B2CC7F0402}"/>
              </a:ext>
            </a:extLst>
          </p:cNvPr>
          <p:cNvGrpSpPr/>
          <p:nvPr/>
        </p:nvGrpSpPr>
        <p:grpSpPr>
          <a:xfrm>
            <a:off x="2098029" y="3535755"/>
            <a:ext cx="670811" cy="1226516"/>
            <a:chOff x="3091728" y="3429000"/>
            <a:chExt cx="670811" cy="1226516"/>
          </a:xfrm>
        </p:grpSpPr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7E0B245E-D4CD-4014-8FA5-2B74F7948633}"/>
                </a:ext>
              </a:extLst>
            </p:cNvPr>
            <p:cNvSpPr/>
            <p:nvPr/>
          </p:nvSpPr>
          <p:spPr>
            <a:xfrm>
              <a:off x="3091728" y="3429000"/>
              <a:ext cx="489672" cy="949517"/>
            </a:xfrm>
            <a:prstGeom prst="cube">
              <a:avLst>
                <a:gd name="adj" fmla="val 61119"/>
              </a:avLst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90E8777-04FC-4DF7-916A-0D0B918A5896}"/>
                    </a:ext>
                  </a:extLst>
                </p:cNvPr>
                <p:cNvSpPr txBox="1"/>
                <p:nvPr/>
              </p:nvSpPr>
              <p:spPr>
                <a:xfrm>
                  <a:off x="3091728" y="4378517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90E8777-04FC-4DF7-916A-0D0B918A5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1728" y="4378517"/>
                  <a:ext cx="18113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0000" r="-30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9F1B2E5-C9D1-407B-8C74-CE52AA451FDD}"/>
                    </a:ext>
                  </a:extLst>
                </p:cNvPr>
                <p:cNvSpPr txBox="1"/>
                <p:nvPr/>
              </p:nvSpPr>
              <p:spPr>
                <a:xfrm>
                  <a:off x="3400261" y="4191211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9F1B2E5-C9D1-407B-8C74-CE52AA451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0261" y="4191211"/>
                  <a:ext cx="18113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483" r="-34483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0CAAC1A-6D35-4D3C-8FF3-08F6651A6032}"/>
                    </a:ext>
                  </a:extLst>
                </p:cNvPr>
                <p:cNvSpPr txBox="1"/>
                <p:nvPr/>
              </p:nvSpPr>
              <p:spPr>
                <a:xfrm>
                  <a:off x="3581400" y="3686019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0CAAC1A-6D35-4D3C-8FF3-08F6651A60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1400" y="3686019"/>
                  <a:ext cx="18113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3333" r="-3000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B62AE4-DE1D-43AC-9032-2985D36030F2}"/>
              </a:ext>
            </a:extLst>
          </p:cNvPr>
          <p:cNvCxnSpPr>
            <a:cxnSpLocks/>
          </p:cNvCxnSpPr>
          <p:nvPr/>
        </p:nvCxnSpPr>
        <p:spPr>
          <a:xfrm>
            <a:off x="2586691" y="3535755"/>
            <a:ext cx="948736" cy="395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37D1F30-9481-47A8-BEB1-915938B78582}"/>
              </a:ext>
            </a:extLst>
          </p:cNvPr>
          <p:cNvCxnSpPr>
            <a:cxnSpLocks/>
          </p:cNvCxnSpPr>
          <p:nvPr/>
        </p:nvCxnSpPr>
        <p:spPr>
          <a:xfrm>
            <a:off x="2305194" y="3844339"/>
            <a:ext cx="1230233" cy="86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397353-B83A-4674-8B2D-2FCA802C280B}"/>
              </a:ext>
            </a:extLst>
          </p:cNvPr>
          <p:cNvCxnSpPr>
            <a:cxnSpLocks/>
          </p:cNvCxnSpPr>
          <p:nvPr/>
        </p:nvCxnSpPr>
        <p:spPr>
          <a:xfrm flipH="1">
            <a:off x="2315260" y="3931273"/>
            <a:ext cx="1220167" cy="553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CB9AEA6-B23C-407A-A90E-F3626F318199}"/>
              </a:ext>
            </a:extLst>
          </p:cNvPr>
          <p:cNvCxnSpPr>
            <a:cxnSpLocks/>
          </p:cNvCxnSpPr>
          <p:nvPr/>
        </p:nvCxnSpPr>
        <p:spPr>
          <a:xfrm flipV="1">
            <a:off x="2587701" y="3931273"/>
            <a:ext cx="947726" cy="240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be 22">
            <a:extLst>
              <a:ext uri="{FF2B5EF4-FFF2-40B4-BE49-F238E27FC236}">
                <a16:creationId xmlns:a16="http://schemas.microsoft.com/office/drawing/2014/main" id="{CA576E3D-1CB9-4E50-B653-8CB6AE68BF3F}"/>
              </a:ext>
            </a:extLst>
          </p:cNvPr>
          <p:cNvSpPr/>
          <p:nvPr/>
        </p:nvSpPr>
        <p:spPr>
          <a:xfrm>
            <a:off x="3403437" y="2859821"/>
            <a:ext cx="806842" cy="2187354"/>
          </a:xfrm>
          <a:prstGeom prst="cube">
            <a:avLst>
              <a:gd name="adj" fmla="val 8977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688309-58E6-4569-9349-89F2568E8647}"/>
              </a:ext>
            </a:extLst>
          </p:cNvPr>
          <p:cNvSpPr txBox="1"/>
          <p:nvPr/>
        </p:nvSpPr>
        <p:spPr>
          <a:xfrm>
            <a:off x="3395187" y="5040722"/>
            <a:ext cx="1170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51391B-0872-4E83-A10B-54DB9417FD38}"/>
                  </a:ext>
                </a:extLst>
              </p:cNvPr>
              <p:cNvSpPr txBox="1"/>
              <p:nvPr/>
            </p:nvSpPr>
            <p:spPr>
              <a:xfrm>
                <a:off x="3806858" y="4721370"/>
                <a:ext cx="3093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51391B-0872-4E83-A10B-54DB9417F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858" y="4721370"/>
                <a:ext cx="309380" cy="276999"/>
              </a:xfrm>
              <a:prstGeom prst="rect">
                <a:avLst/>
              </a:prstGeom>
              <a:blipFill>
                <a:blip r:embed="rId8"/>
                <a:stretch>
                  <a:fillRect l="-17647" r="-1764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43EA188-D867-4112-AF81-2AE3EAB100C3}"/>
                  </a:ext>
                </a:extLst>
              </p:cNvPr>
              <p:cNvSpPr txBox="1"/>
              <p:nvPr/>
            </p:nvSpPr>
            <p:spPr>
              <a:xfrm>
                <a:off x="4218529" y="3429000"/>
                <a:ext cx="3093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43EA188-D867-4112-AF81-2AE3EAB10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529" y="3429000"/>
                <a:ext cx="309380" cy="276999"/>
              </a:xfrm>
              <a:prstGeom prst="rect">
                <a:avLst/>
              </a:prstGeom>
              <a:blipFill>
                <a:blip r:embed="rId9"/>
                <a:stretch>
                  <a:fillRect l="-17647" r="-1764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150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F1945-7A3C-418E-A056-3A0878EF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DDB17-A8D9-4352-BBDC-2DA302219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filter creates one activation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F5733-7D04-4678-9C74-585B7D133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7069-F3B2-4320-B139-9DC3844DCBEB}" type="datetime1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9D6DF-8542-4089-805F-3BB41563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A02FC-CD10-46CE-9351-74CFF584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5E9AC7-BA5A-4F8B-A692-9007DD403841}"/>
              </a:ext>
            </a:extLst>
          </p:cNvPr>
          <p:cNvGrpSpPr/>
          <p:nvPr/>
        </p:nvGrpSpPr>
        <p:grpSpPr>
          <a:xfrm>
            <a:off x="1677837" y="2637557"/>
            <a:ext cx="1402240" cy="3038555"/>
            <a:chOff x="1343105" y="2697280"/>
            <a:chExt cx="1402240" cy="3038555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92B1383-B006-4BA0-A6F4-BDBF969770EF}"/>
                </a:ext>
              </a:extLst>
            </p:cNvPr>
            <p:cNvSpPr/>
            <p:nvPr/>
          </p:nvSpPr>
          <p:spPr>
            <a:xfrm>
              <a:off x="1343105" y="2697280"/>
              <a:ext cx="1089993" cy="2720669"/>
            </a:xfrm>
            <a:prstGeom prst="cube">
              <a:avLst>
                <a:gd name="adj" fmla="val 79857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C836F3-8625-4254-93E9-7ED19527A5C5}"/>
                    </a:ext>
                  </a:extLst>
                </p:cNvPr>
                <p:cNvSpPr txBox="1"/>
                <p:nvPr/>
              </p:nvSpPr>
              <p:spPr>
                <a:xfrm>
                  <a:off x="1343105" y="5458836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C836F3-8625-4254-93E9-7ED19527A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3105" y="5458836"/>
                  <a:ext cx="18113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0000" r="-30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6093AE6-4F6A-41F2-94A1-ADCE106468F3}"/>
                    </a:ext>
                  </a:extLst>
                </p:cNvPr>
                <p:cNvSpPr txBox="1"/>
                <p:nvPr/>
              </p:nvSpPr>
              <p:spPr>
                <a:xfrm>
                  <a:off x="1970462" y="4940515"/>
                  <a:ext cx="3093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6093AE6-4F6A-41F2-94A1-ADCE106468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0462" y="4940515"/>
                  <a:ext cx="30938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7647" r="-176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CA05746-E5AB-47BB-BBF5-4AB7BBA91801}"/>
                    </a:ext>
                  </a:extLst>
                </p:cNvPr>
                <p:cNvSpPr txBox="1"/>
                <p:nvPr/>
              </p:nvSpPr>
              <p:spPr>
                <a:xfrm>
                  <a:off x="2435965" y="3497550"/>
                  <a:ext cx="3093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CA05746-E5AB-47BB-BBF5-4AB7BBA918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5965" y="3497550"/>
                  <a:ext cx="30938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18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Cube 12">
            <a:extLst>
              <a:ext uri="{FF2B5EF4-FFF2-40B4-BE49-F238E27FC236}">
                <a16:creationId xmlns:a16="http://schemas.microsoft.com/office/drawing/2014/main" id="{7E0B245E-D4CD-4014-8FA5-2B74F7948633}"/>
              </a:ext>
            </a:extLst>
          </p:cNvPr>
          <p:cNvSpPr/>
          <p:nvPr/>
        </p:nvSpPr>
        <p:spPr>
          <a:xfrm>
            <a:off x="2098029" y="3535755"/>
            <a:ext cx="489672" cy="949517"/>
          </a:xfrm>
          <a:prstGeom prst="cube">
            <a:avLst>
              <a:gd name="adj" fmla="val 61119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CA576E3D-1CB9-4E50-B653-8CB6AE68BF3F}"/>
              </a:ext>
            </a:extLst>
          </p:cNvPr>
          <p:cNvSpPr/>
          <p:nvPr/>
        </p:nvSpPr>
        <p:spPr>
          <a:xfrm>
            <a:off x="5728528" y="2853368"/>
            <a:ext cx="806842" cy="2187354"/>
          </a:xfrm>
          <a:prstGeom prst="cube">
            <a:avLst>
              <a:gd name="adj" fmla="val 8977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429FAA46-AE56-484B-9CF9-F876E0391EF3}"/>
              </a:ext>
            </a:extLst>
          </p:cNvPr>
          <p:cNvSpPr/>
          <p:nvPr/>
        </p:nvSpPr>
        <p:spPr>
          <a:xfrm>
            <a:off x="2098029" y="3531997"/>
            <a:ext cx="489672" cy="949517"/>
          </a:xfrm>
          <a:prstGeom prst="cube">
            <a:avLst>
              <a:gd name="adj" fmla="val 6111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D72375E5-5B7F-4AAA-BDCC-DB26C7EE2BC6}"/>
              </a:ext>
            </a:extLst>
          </p:cNvPr>
          <p:cNvSpPr/>
          <p:nvPr/>
        </p:nvSpPr>
        <p:spPr>
          <a:xfrm>
            <a:off x="5893463" y="2853368"/>
            <a:ext cx="806842" cy="2187354"/>
          </a:xfrm>
          <a:prstGeom prst="cube">
            <a:avLst>
              <a:gd name="adj" fmla="val 8977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E30A667B-6BF3-4246-949F-E0B716FB000F}"/>
              </a:ext>
            </a:extLst>
          </p:cNvPr>
          <p:cNvSpPr/>
          <p:nvPr/>
        </p:nvSpPr>
        <p:spPr>
          <a:xfrm>
            <a:off x="6046510" y="2853368"/>
            <a:ext cx="806842" cy="2187354"/>
          </a:xfrm>
          <a:prstGeom prst="cube">
            <a:avLst>
              <a:gd name="adj" fmla="val 8977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3725AB9B-4360-45E9-B2D8-3D4EF55CB902}"/>
              </a:ext>
            </a:extLst>
          </p:cNvPr>
          <p:cNvSpPr/>
          <p:nvPr/>
        </p:nvSpPr>
        <p:spPr>
          <a:xfrm>
            <a:off x="2098023" y="3535754"/>
            <a:ext cx="489672" cy="949517"/>
          </a:xfrm>
          <a:prstGeom prst="cube">
            <a:avLst>
              <a:gd name="adj" fmla="val 61119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5A8A8747-6907-4EEA-B84D-44CD2A73C261}"/>
              </a:ext>
            </a:extLst>
          </p:cNvPr>
          <p:cNvSpPr/>
          <p:nvPr/>
        </p:nvSpPr>
        <p:spPr>
          <a:xfrm>
            <a:off x="2102146" y="3523391"/>
            <a:ext cx="489672" cy="949517"/>
          </a:xfrm>
          <a:prstGeom prst="cube">
            <a:avLst>
              <a:gd name="adj" fmla="val 61119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11904E22-8EE2-4DD4-957C-63597612051F}"/>
              </a:ext>
            </a:extLst>
          </p:cNvPr>
          <p:cNvSpPr/>
          <p:nvPr/>
        </p:nvSpPr>
        <p:spPr>
          <a:xfrm>
            <a:off x="6211445" y="2853368"/>
            <a:ext cx="806842" cy="2187354"/>
          </a:xfrm>
          <a:prstGeom prst="cube">
            <a:avLst>
              <a:gd name="adj" fmla="val 8977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3B89E7-F934-46F2-A7BE-300CF4ADCB6E}"/>
              </a:ext>
            </a:extLst>
          </p:cNvPr>
          <p:cNvSpPr txBox="1"/>
          <p:nvPr/>
        </p:nvSpPr>
        <p:spPr>
          <a:xfrm>
            <a:off x="4415872" y="5175659"/>
            <a:ext cx="642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Newly formed activation maps are stacked up to create new image</a:t>
            </a:r>
          </a:p>
        </p:txBody>
      </p:sp>
    </p:spTree>
    <p:extLst>
      <p:ext uri="{BB962C8B-B14F-4D97-AF65-F5344CB8AC3E}">
        <p14:creationId xmlns:p14="http://schemas.microsoft.com/office/powerpoint/2010/main" val="38698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F1945-7A3C-418E-A056-3A0878EF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ConvNet</a:t>
            </a:r>
            <a:r>
              <a:rPr lang="en-US" dirty="0"/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DDB17-A8D9-4352-BBDC-2DA302219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sequence of convolution layers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F5733-7D04-4678-9C74-585B7D133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7069-F3B2-4320-B139-9DC3844DCBEB}" type="datetime1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9D6DF-8542-4089-805F-3BB41563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A02FC-CD10-46CE-9351-74CFF584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5E9AC7-BA5A-4F8B-A692-9007DD403841}"/>
              </a:ext>
            </a:extLst>
          </p:cNvPr>
          <p:cNvGrpSpPr/>
          <p:nvPr/>
        </p:nvGrpSpPr>
        <p:grpSpPr>
          <a:xfrm>
            <a:off x="1677837" y="2637557"/>
            <a:ext cx="1402240" cy="3038555"/>
            <a:chOff x="1343105" y="2697280"/>
            <a:chExt cx="1402240" cy="3038555"/>
          </a:xfrm>
        </p:grpSpPr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F92B1383-B006-4BA0-A6F4-BDBF969770EF}"/>
                </a:ext>
              </a:extLst>
            </p:cNvPr>
            <p:cNvSpPr/>
            <p:nvPr/>
          </p:nvSpPr>
          <p:spPr>
            <a:xfrm>
              <a:off x="1343105" y="2697280"/>
              <a:ext cx="1089993" cy="2720669"/>
            </a:xfrm>
            <a:prstGeom prst="cube">
              <a:avLst>
                <a:gd name="adj" fmla="val 79857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C836F3-8625-4254-93E9-7ED19527A5C5}"/>
                    </a:ext>
                  </a:extLst>
                </p:cNvPr>
                <p:cNvSpPr txBox="1"/>
                <p:nvPr/>
              </p:nvSpPr>
              <p:spPr>
                <a:xfrm>
                  <a:off x="1343105" y="5458836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4C836F3-8625-4254-93E9-7ED19527A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3105" y="5458836"/>
                  <a:ext cx="18113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30000" r="-30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6093AE6-4F6A-41F2-94A1-ADCE106468F3}"/>
                    </a:ext>
                  </a:extLst>
                </p:cNvPr>
                <p:cNvSpPr txBox="1"/>
                <p:nvPr/>
              </p:nvSpPr>
              <p:spPr>
                <a:xfrm>
                  <a:off x="1970462" y="4940515"/>
                  <a:ext cx="3093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6093AE6-4F6A-41F2-94A1-ADCE106468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0462" y="4940515"/>
                  <a:ext cx="30938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7647" r="-176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CA05746-E5AB-47BB-BBF5-4AB7BBA91801}"/>
                    </a:ext>
                  </a:extLst>
                </p:cNvPr>
                <p:cNvSpPr txBox="1"/>
                <p:nvPr/>
              </p:nvSpPr>
              <p:spPr>
                <a:xfrm>
                  <a:off x="2435965" y="3497550"/>
                  <a:ext cx="3093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CA05746-E5AB-47BB-BBF5-4AB7BBA918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5965" y="3497550"/>
                  <a:ext cx="30938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18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58A2AA-E5FB-4182-9C14-E289324D892E}"/>
              </a:ext>
            </a:extLst>
          </p:cNvPr>
          <p:cNvGrpSpPr/>
          <p:nvPr/>
        </p:nvGrpSpPr>
        <p:grpSpPr>
          <a:xfrm>
            <a:off x="4467513" y="2637557"/>
            <a:ext cx="1402240" cy="3038555"/>
            <a:chOff x="1343105" y="2697280"/>
            <a:chExt cx="1402240" cy="3038555"/>
          </a:xfrm>
        </p:grpSpPr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34FD5255-0BC9-47B6-AA2A-F2B3685BCBAB}"/>
                </a:ext>
              </a:extLst>
            </p:cNvPr>
            <p:cNvSpPr/>
            <p:nvPr/>
          </p:nvSpPr>
          <p:spPr>
            <a:xfrm>
              <a:off x="1343105" y="2697280"/>
              <a:ext cx="1089993" cy="2720669"/>
            </a:xfrm>
            <a:prstGeom prst="cube">
              <a:avLst>
                <a:gd name="adj" fmla="val 79857"/>
              </a:avLst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92FC6F8-5B7D-401B-967E-4AE2DF14A5D4}"/>
                    </a:ext>
                  </a:extLst>
                </p:cNvPr>
                <p:cNvSpPr txBox="1"/>
                <p:nvPr/>
              </p:nvSpPr>
              <p:spPr>
                <a:xfrm>
                  <a:off x="1343105" y="5458836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92FC6F8-5B7D-401B-967E-4AE2DF14A5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3105" y="5458836"/>
                  <a:ext cx="18113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3333" r="-2666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217B861-E27D-4CFA-B587-E891591EB1EA}"/>
                    </a:ext>
                  </a:extLst>
                </p:cNvPr>
                <p:cNvSpPr txBox="1"/>
                <p:nvPr/>
              </p:nvSpPr>
              <p:spPr>
                <a:xfrm>
                  <a:off x="1970462" y="4940515"/>
                  <a:ext cx="3093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217B861-E27D-4CFA-B587-E891591EB1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0462" y="4940515"/>
                  <a:ext cx="30938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9608" r="-1568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C6D09ED-0612-479A-B20A-C1B77DB21834}"/>
                    </a:ext>
                  </a:extLst>
                </p:cNvPr>
                <p:cNvSpPr txBox="1"/>
                <p:nvPr/>
              </p:nvSpPr>
              <p:spPr>
                <a:xfrm>
                  <a:off x="2435965" y="3497550"/>
                  <a:ext cx="3093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C6D09ED-0612-479A-B20A-C1B77DB218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5965" y="3497550"/>
                  <a:ext cx="30938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7647" r="-176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F206085-B538-4A3C-AA60-07BE0279ACED}"/>
              </a:ext>
            </a:extLst>
          </p:cNvPr>
          <p:cNvGrpSpPr/>
          <p:nvPr/>
        </p:nvGrpSpPr>
        <p:grpSpPr>
          <a:xfrm>
            <a:off x="7300106" y="2637557"/>
            <a:ext cx="1402240" cy="3038555"/>
            <a:chOff x="1343105" y="2697280"/>
            <a:chExt cx="1402240" cy="3038555"/>
          </a:xfrm>
        </p:grpSpPr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79686327-D2F1-4D65-ADF2-FDC62AEA1B59}"/>
                </a:ext>
              </a:extLst>
            </p:cNvPr>
            <p:cNvSpPr/>
            <p:nvPr/>
          </p:nvSpPr>
          <p:spPr>
            <a:xfrm>
              <a:off x="1343105" y="2697280"/>
              <a:ext cx="1089993" cy="2720669"/>
            </a:xfrm>
            <a:prstGeom prst="cube">
              <a:avLst>
                <a:gd name="adj" fmla="val 79857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471BA6C-00E5-4BF4-A7E6-A0E6A739A514}"/>
                    </a:ext>
                  </a:extLst>
                </p:cNvPr>
                <p:cNvSpPr txBox="1"/>
                <p:nvPr/>
              </p:nvSpPr>
              <p:spPr>
                <a:xfrm>
                  <a:off x="1343105" y="5458836"/>
                  <a:ext cx="3093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471BA6C-00E5-4BF4-A7E6-A0E6A739A5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3105" y="5458836"/>
                  <a:ext cx="30938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0000" r="-18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3E92718-D017-4080-AAE5-A06E7F7A7DF3}"/>
                    </a:ext>
                  </a:extLst>
                </p:cNvPr>
                <p:cNvSpPr txBox="1"/>
                <p:nvPr/>
              </p:nvSpPr>
              <p:spPr>
                <a:xfrm>
                  <a:off x="1970462" y="4940515"/>
                  <a:ext cx="3093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3E92718-D017-4080-AAE5-A06E7F7A7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0462" y="4940515"/>
                  <a:ext cx="309380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7647" r="-176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88A1E92-8D6C-48A7-81DA-CD3F28F8DB56}"/>
                    </a:ext>
                  </a:extLst>
                </p:cNvPr>
                <p:cNvSpPr txBox="1"/>
                <p:nvPr/>
              </p:nvSpPr>
              <p:spPr>
                <a:xfrm>
                  <a:off x="2435965" y="3497550"/>
                  <a:ext cx="3093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88A1E92-8D6C-48A7-81DA-CD3F28F8DB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5965" y="3497550"/>
                  <a:ext cx="309380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9608" r="-1568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E3D2B5-AD6E-4D86-8041-74ED3B8EF7FF}"/>
              </a:ext>
            </a:extLst>
          </p:cNvPr>
          <p:cNvCxnSpPr/>
          <p:nvPr/>
        </p:nvCxnSpPr>
        <p:spPr>
          <a:xfrm>
            <a:off x="2925387" y="3873207"/>
            <a:ext cx="13716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6D35A2B-3074-41B5-BDF7-F15E23B22C38}"/>
              </a:ext>
            </a:extLst>
          </p:cNvPr>
          <p:cNvCxnSpPr/>
          <p:nvPr/>
        </p:nvCxnSpPr>
        <p:spPr>
          <a:xfrm>
            <a:off x="5715063" y="3873207"/>
            <a:ext cx="13716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13CD2B4-F3F5-44BF-A8B8-79F5816B55E1}"/>
              </a:ext>
            </a:extLst>
          </p:cNvPr>
          <p:cNvSpPr txBox="1"/>
          <p:nvPr/>
        </p:nvSpPr>
        <p:spPr>
          <a:xfrm>
            <a:off x="2747577" y="3894213"/>
            <a:ext cx="18459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Convolve</a:t>
            </a:r>
          </a:p>
          <a:p>
            <a:r>
              <a:rPr lang="en-US" dirty="0"/>
              <a:t>with 6 5x5x</a:t>
            </a:r>
            <a:r>
              <a:rPr lang="en-US" dirty="0">
                <a:solidFill>
                  <a:srgbClr val="FF0000"/>
                </a:solidFill>
              </a:rPr>
              <a:t>3</a:t>
            </a:r>
          </a:p>
          <a:p>
            <a:r>
              <a:rPr lang="en-US" dirty="0"/>
              <a:t>filters, then </a:t>
            </a:r>
            <a:r>
              <a:rPr lang="en-US" dirty="0" err="1"/>
              <a:t>ReLU</a:t>
            </a:r>
            <a:r>
              <a:rPr lang="en-US" dirty="0"/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7FFDA-7DDB-47F4-8CDF-039EA3BCD075}"/>
              </a:ext>
            </a:extLst>
          </p:cNvPr>
          <p:cNvSpPr txBox="1"/>
          <p:nvPr/>
        </p:nvSpPr>
        <p:spPr>
          <a:xfrm>
            <a:off x="5622600" y="3894213"/>
            <a:ext cx="1634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Convolve</a:t>
            </a:r>
          </a:p>
          <a:p>
            <a:r>
              <a:rPr lang="en-US" dirty="0"/>
              <a:t>with 10 5x5x</a:t>
            </a:r>
            <a:r>
              <a:rPr lang="en-US" dirty="0">
                <a:solidFill>
                  <a:srgbClr val="FF0000"/>
                </a:solidFill>
              </a:rPr>
              <a:t>6</a:t>
            </a:r>
          </a:p>
          <a:p>
            <a:r>
              <a:rPr lang="en-US" dirty="0"/>
              <a:t>filter then </a:t>
            </a:r>
            <a:r>
              <a:rPr lang="en-US" dirty="0" err="1"/>
              <a:t>ReLU</a:t>
            </a:r>
            <a:r>
              <a:rPr lang="en-US" dirty="0"/>
              <a:t> 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7CD4852-A049-4E43-9CD1-ED229D35E4C3}"/>
              </a:ext>
            </a:extLst>
          </p:cNvPr>
          <p:cNvCxnSpPr/>
          <p:nvPr/>
        </p:nvCxnSpPr>
        <p:spPr>
          <a:xfrm>
            <a:off x="8511809" y="3845798"/>
            <a:ext cx="13716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F9FE6FD-BA98-4AAC-9E7D-D9594FD48205}"/>
              </a:ext>
            </a:extLst>
          </p:cNvPr>
          <p:cNvSpPr txBox="1"/>
          <p:nvPr/>
        </p:nvSpPr>
        <p:spPr>
          <a:xfrm>
            <a:off x="9883409" y="359976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99429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4BFA7-FB7C-425D-8B01-4495E144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VGG-16 Architecture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DBE7DA-937E-4ABB-A1F3-1B030FB1A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574" y="1825625"/>
            <a:ext cx="9082852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FF225-EAC6-4BA6-BCD4-4768642F9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7069-F3B2-4320-B139-9DC3844DCBEB}" type="datetime1">
              <a:rPr lang="en-US" smtClean="0"/>
              <a:t>9/27/2018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D353E-B1D8-4737-833E-0F9B22644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CB4B1-91AC-4300-AE8F-0623E5D5D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50955"/>
      </p:ext>
    </p:extLst>
  </p:cSld>
  <p:clrMapOvr>
    <a:masterClrMapping/>
  </p:clrMapOvr>
</p:sld>
</file>

<file path=ppt/theme/theme1.xml><?xml version="1.0" encoding="utf-8"?>
<a:theme xmlns:a="http://schemas.openxmlformats.org/drawingml/2006/main" name="Active Lear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1 - Introduction to ML</Template>
  <TotalTime>1984</TotalTime>
  <Words>731</Words>
  <Application>Microsoft Office PowerPoint</Application>
  <PresentationFormat>Widescreen</PresentationFormat>
  <Paragraphs>198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Active Learn</vt:lpstr>
      <vt:lpstr>Introduction to Convolutional Neural Networks</vt:lpstr>
      <vt:lpstr>Intuition of Convolution</vt:lpstr>
      <vt:lpstr>Intuition for CNN for Pattern Recognition</vt:lpstr>
      <vt:lpstr>Intuition for Pattern Recognition Using NN</vt:lpstr>
      <vt:lpstr>Convolution Layer</vt:lpstr>
      <vt:lpstr>Convolution Layer</vt:lpstr>
      <vt:lpstr>Convolution Layer</vt:lpstr>
      <vt:lpstr>Example: ConvNet Architecture</vt:lpstr>
      <vt:lpstr>VGG-16 Architecture</vt:lpstr>
      <vt:lpstr>Car Recognition Example</vt:lpstr>
      <vt:lpstr>Convolution in Details</vt:lpstr>
      <vt:lpstr>Convolution in Details</vt:lpstr>
      <vt:lpstr>Padding</vt:lpstr>
      <vt:lpstr>Convolution Example</vt:lpstr>
      <vt:lpstr>Pooling</vt:lpstr>
      <vt:lpstr>Pooling</vt:lpstr>
      <vt:lpstr>Convolution Questions</vt:lpstr>
      <vt:lpstr>CNN 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 Bui [C]</dc:creator>
  <cp:lastModifiedBy>Dai Bui [C]</cp:lastModifiedBy>
  <cp:revision>346</cp:revision>
  <dcterms:created xsi:type="dcterms:W3CDTF">2018-08-02T13:43:31Z</dcterms:created>
  <dcterms:modified xsi:type="dcterms:W3CDTF">2018-09-27T08:24:24Z</dcterms:modified>
</cp:coreProperties>
</file>